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8" r:id="rId2"/>
    <p:sldId id="257"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 id="318" r:id="rId29"/>
    <p:sldId id="319" r:id="rId30"/>
    <p:sldId id="320" r:id="rId31"/>
    <p:sldId id="321" r:id="rId32"/>
    <p:sldId id="322" r:id="rId33"/>
    <p:sldId id="323" r:id="rId34"/>
    <p:sldId id="29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FDF7F4"/>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564" autoAdjust="0"/>
  </p:normalViewPr>
  <p:slideViewPr>
    <p:cSldViewPr>
      <p:cViewPr varScale="1">
        <p:scale>
          <a:sx n="80" d="100"/>
          <a:sy n="80" d="100"/>
        </p:scale>
        <p:origin x="782" y="67"/>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D59E4-FC23-4F4A-884F-E63D27E1A1F5}" type="datetimeFigureOut">
              <a:rPr lang="en-US" smtClean="0"/>
              <a:t>7/10/2024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DAD6C-F92C-43F7-BDF4-169515A330FD}" type="slidenum">
              <a:rPr lang="en-US" smtClean="0"/>
              <a:t>‹#›</a:t>
            </a:fld>
            <a:endParaRPr lang="en-US"/>
          </a:p>
        </p:txBody>
      </p:sp>
    </p:spTree>
    <p:extLst>
      <p:ext uri="{BB962C8B-B14F-4D97-AF65-F5344CB8AC3E}">
        <p14:creationId xmlns:p14="http://schemas.microsoft.com/office/powerpoint/2010/main" val="93676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a:t>
            </a:fld>
            <a:endParaRPr lang="en-US"/>
          </a:p>
        </p:txBody>
      </p:sp>
    </p:spTree>
    <p:extLst>
      <p:ext uri="{BB962C8B-B14F-4D97-AF65-F5344CB8AC3E}">
        <p14:creationId xmlns:p14="http://schemas.microsoft.com/office/powerpoint/2010/main" val="2376697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11</a:t>
            </a:fld>
            <a:endParaRPr lang="en-US"/>
          </a:p>
        </p:txBody>
      </p:sp>
    </p:spTree>
    <p:extLst>
      <p:ext uri="{BB962C8B-B14F-4D97-AF65-F5344CB8AC3E}">
        <p14:creationId xmlns:p14="http://schemas.microsoft.com/office/powerpoint/2010/main" val="543604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12</a:t>
            </a:fld>
            <a:endParaRPr lang="en-US"/>
          </a:p>
        </p:txBody>
      </p:sp>
    </p:spTree>
    <p:extLst>
      <p:ext uri="{BB962C8B-B14F-4D97-AF65-F5344CB8AC3E}">
        <p14:creationId xmlns:p14="http://schemas.microsoft.com/office/powerpoint/2010/main" val="2066655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13</a:t>
            </a:fld>
            <a:endParaRPr lang="en-US"/>
          </a:p>
        </p:txBody>
      </p:sp>
    </p:spTree>
    <p:extLst>
      <p:ext uri="{BB962C8B-B14F-4D97-AF65-F5344CB8AC3E}">
        <p14:creationId xmlns:p14="http://schemas.microsoft.com/office/powerpoint/2010/main" val="880441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14</a:t>
            </a:fld>
            <a:endParaRPr lang="en-US"/>
          </a:p>
        </p:txBody>
      </p:sp>
    </p:spTree>
    <p:extLst>
      <p:ext uri="{BB962C8B-B14F-4D97-AF65-F5344CB8AC3E}">
        <p14:creationId xmlns:p14="http://schemas.microsoft.com/office/powerpoint/2010/main" val="2830702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15</a:t>
            </a:fld>
            <a:endParaRPr lang="en-US"/>
          </a:p>
        </p:txBody>
      </p:sp>
    </p:spTree>
    <p:extLst>
      <p:ext uri="{BB962C8B-B14F-4D97-AF65-F5344CB8AC3E}">
        <p14:creationId xmlns:p14="http://schemas.microsoft.com/office/powerpoint/2010/main" val="1041234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16</a:t>
            </a:fld>
            <a:endParaRPr lang="en-US"/>
          </a:p>
        </p:txBody>
      </p:sp>
    </p:spTree>
    <p:extLst>
      <p:ext uri="{BB962C8B-B14F-4D97-AF65-F5344CB8AC3E}">
        <p14:creationId xmlns:p14="http://schemas.microsoft.com/office/powerpoint/2010/main" val="3012245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17</a:t>
            </a:fld>
            <a:endParaRPr lang="en-US"/>
          </a:p>
        </p:txBody>
      </p:sp>
    </p:spTree>
    <p:extLst>
      <p:ext uri="{BB962C8B-B14F-4D97-AF65-F5344CB8AC3E}">
        <p14:creationId xmlns:p14="http://schemas.microsoft.com/office/powerpoint/2010/main" val="3996074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18</a:t>
            </a:fld>
            <a:endParaRPr lang="en-US"/>
          </a:p>
        </p:txBody>
      </p:sp>
    </p:spTree>
    <p:extLst>
      <p:ext uri="{BB962C8B-B14F-4D97-AF65-F5344CB8AC3E}">
        <p14:creationId xmlns:p14="http://schemas.microsoft.com/office/powerpoint/2010/main" val="2683766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19</a:t>
            </a:fld>
            <a:endParaRPr lang="en-US"/>
          </a:p>
        </p:txBody>
      </p:sp>
    </p:spTree>
    <p:extLst>
      <p:ext uri="{BB962C8B-B14F-4D97-AF65-F5344CB8AC3E}">
        <p14:creationId xmlns:p14="http://schemas.microsoft.com/office/powerpoint/2010/main" val="1305986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20</a:t>
            </a:fld>
            <a:endParaRPr lang="en-US"/>
          </a:p>
        </p:txBody>
      </p:sp>
    </p:spTree>
    <p:extLst>
      <p:ext uri="{BB962C8B-B14F-4D97-AF65-F5344CB8AC3E}">
        <p14:creationId xmlns:p14="http://schemas.microsoft.com/office/powerpoint/2010/main" val="1097736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a:t>
            </a:fld>
            <a:endParaRPr lang="en-US"/>
          </a:p>
        </p:txBody>
      </p:sp>
    </p:spTree>
    <p:extLst>
      <p:ext uri="{BB962C8B-B14F-4D97-AF65-F5344CB8AC3E}">
        <p14:creationId xmlns:p14="http://schemas.microsoft.com/office/powerpoint/2010/main" val="1243523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21</a:t>
            </a:fld>
            <a:endParaRPr lang="en-US"/>
          </a:p>
        </p:txBody>
      </p:sp>
    </p:spTree>
    <p:extLst>
      <p:ext uri="{BB962C8B-B14F-4D97-AF65-F5344CB8AC3E}">
        <p14:creationId xmlns:p14="http://schemas.microsoft.com/office/powerpoint/2010/main" val="3130263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22</a:t>
            </a:fld>
            <a:endParaRPr lang="en-US"/>
          </a:p>
        </p:txBody>
      </p:sp>
    </p:spTree>
    <p:extLst>
      <p:ext uri="{BB962C8B-B14F-4D97-AF65-F5344CB8AC3E}">
        <p14:creationId xmlns:p14="http://schemas.microsoft.com/office/powerpoint/2010/main" val="3991854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23</a:t>
            </a:fld>
            <a:endParaRPr lang="en-US"/>
          </a:p>
        </p:txBody>
      </p:sp>
    </p:spTree>
    <p:extLst>
      <p:ext uri="{BB962C8B-B14F-4D97-AF65-F5344CB8AC3E}">
        <p14:creationId xmlns:p14="http://schemas.microsoft.com/office/powerpoint/2010/main" val="24422423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24</a:t>
            </a:fld>
            <a:endParaRPr lang="en-US"/>
          </a:p>
        </p:txBody>
      </p:sp>
    </p:spTree>
    <p:extLst>
      <p:ext uri="{BB962C8B-B14F-4D97-AF65-F5344CB8AC3E}">
        <p14:creationId xmlns:p14="http://schemas.microsoft.com/office/powerpoint/2010/main" val="35428202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25</a:t>
            </a:fld>
            <a:endParaRPr lang="en-US"/>
          </a:p>
        </p:txBody>
      </p:sp>
    </p:spTree>
    <p:extLst>
      <p:ext uri="{BB962C8B-B14F-4D97-AF65-F5344CB8AC3E}">
        <p14:creationId xmlns:p14="http://schemas.microsoft.com/office/powerpoint/2010/main" val="1953448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26</a:t>
            </a:fld>
            <a:endParaRPr lang="en-US"/>
          </a:p>
        </p:txBody>
      </p:sp>
    </p:spTree>
    <p:extLst>
      <p:ext uri="{BB962C8B-B14F-4D97-AF65-F5344CB8AC3E}">
        <p14:creationId xmlns:p14="http://schemas.microsoft.com/office/powerpoint/2010/main" val="42150786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27</a:t>
            </a:fld>
            <a:endParaRPr lang="en-US"/>
          </a:p>
        </p:txBody>
      </p:sp>
    </p:spTree>
    <p:extLst>
      <p:ext uri="{BB962C8B-B14F-4D97-AF65-F5344CB8AC3E}">
        <p14:creationId xmlns:p14="http://schemas.microsoft.com/office/powerpoint/2010/main" val="27909845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28</a:t>
            </a:fld>
            <a:endParaRPr lang="en-US"/>
          </a:p>
        </p:txBody>
      </p:sp>
    </p:spTree>
    <p:extLst>
      <p:ext uri="{BB962C8B-B14F-4D97-AF65-F5344CB8AC3E}">
        <p14:creationId xmlns:p14="http://schemas.microsoft.com/office/powerpoint/2010/main" val="26453404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29</a:t>
            </a:fld>
            <a:endParaRPr lang="en-US"/>
          </a:p>
        </p:txBody>
      </p:sp>
    </p:spTree>
    <p:extLst>
      <p:ext uri="{BB962C8B-B14F-4D97-AF65-F5344CB8AC3E}">
        <p14:creationId xmlns:p14="http://schemas.microsoft.com/office/powerpoint/2010/main" val="417386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30</a:t>
            </a:fld>
            <a:endParaRPr lang="en-US"/>
          </a:p>
        </p:txBody>
      </p:sp>
    </p:spTree>
    <p:extLst>
      <p:ext uri="{BB962C8B-B14F-4D97-AF65-F5344CB8AC3E}">
        <p14:creationId xmlns:p14="http://schemas.microsoft.com/office/powerpoint/2010/main" val="2264039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4</a:t>
            </a:fld>
            <a:endParaRPr lang="en-US"/>
          </a:p>
        </p:txBody>
      </p:sp>
    </p:spTree>
    <p:extLst>
      <p:ext uri="{BB962C8B-B14F-4D97-AF65-F5344CB8AC3E}">
        <p14:creationId xmlns:p14="http://schemas.microsoft.com/office/powerpoint/2010/main" val="3959050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31</a:t>
            </a:fld>
            <a:endParaRPr lang="en-US"/>
          </a:p>
        </p:txBody>
      </p:sp>
    </p:spTree>
    <p:extLst>
      <p:ext uri="{BB962C8B-B14F-4D97-AF65-F5344CB8AC3E}">
        <p14:creationId xmlns:p14="http://schemas.microsoft.com/office/powerpoint/2010/main" val="6266380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32</a:t>
            </a:fld>
            <a:endParaRPr lang="en-US"/>
          </a:p>
        </p:txBody>
      </p:sp>
    </p:spTree>
    <p:extLst>
      <p:ext uri="{BB962C8B-B14F-4D97-AF65-F5344CB8AC3E}">
        <p14:creationId xmlns:p14="http://schemas.microsoft.com/office/powerpoint/2010/main" val="26023761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33</a:t>
            </a:fld>
            <a:endParaRPr lang="en-US"/>
          </a:p>
        </p:txBody>
      </p:sp>
    </p:spTree>
    <p:extLst>
      <p:ext uri="{BB962C8B-B14F-4D97-AF65-F5344CB8AC3E}">
        <p14:creationId xmlns:p14="http://schemas.microsoft.com/office/powerpoint/2010/main" val="30054843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34</a:t>
            </a:fld>
            <a:endParaRPr lang="en-US"/>
          </a:p>
        </p:txBody>
      </p:sp>
    </p:spTree>
    <p:extLst>
      <p:ext uri="{BB962C8B-B14F-4D97-AF65-F5344CB8AC3E}">
        <p14:creationId xmlns:p14="http://schemas.microsoft.com/office/powerpoint/2010/main" val="3005484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5</a:t>
            </a:fld>
            <a:endParaRPr lang="en-US"/>
          </a:p>
        </p:txBody>
      </p:sp>
    </p:spTree>
    <p:extLst>
      <p:ext uri="{BB962C8B-B14F-4D97-AF65-F5344CB8AC3E}">
        <p14:creationId xmlns:p14="http://schemas.microsoft.com/office/powerpoint/2010/main" val="2835033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6</a:t>
            </a:fld>
            <a:endParaRPr lang="en-US"/>
          </a:p>
        </p:txBody>
      </p:sp>
    </p:spTree>
    <p:extLst>
      <p:ext uri="{BB962C8B-B14F-4D97-AF65-F5344CB8AC3E}">
        <p14:creationId xmlns:p14="http://schemas.microsoft.com/office/powerpoint/2010/main" val="1659665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7</a:t>
            </a:fld>
            <a:endParaRPr lang="en-US"/>
          </a:p>
        </p:txBody>
      </p:sp>
    </p:spTree>
    <p:extLst>
      <p:ext uri="{BB962C8B-B14F-4D97-AF65-F5344CB8AC3E}">
        <p14:creationId xmlns:p14="http://schemas.microsoft.com/office/powerpoint/2010/main" val="1562383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8</a:t>
            </a:fld>
            <a:endParaRPr lang="en-US"/>
          </a:p>
        </p:txBody>
      </p:sp>
    </p:spTree>
    <p:extLst>
      <p:ext uri="{BB962C8B-B14F-4D97-AF65-F5344CB8AC3E}">
        <p14:creationId xmlns:p14="http://schemas.microsoft.com/office/powerpoint/2010/main" val="367782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9</a:t>
            </a:fld>
            <a:endParaRPr lang="en-US"/>
          </a:p>
        </p:txBody>
      </p:sp>
    </p:spTree>
    <p:extLst>
      <p:ext uri="{BB962C8B-B14F-4D97-AF65-F5344CB8AC3E}">
        <p14:creationId xmlns:p14="http://schemas.microsoft.com/office/powerpoint/2010/main" val="108047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FDAD6C-F92C-43F7-BDF4-169515A330FD}" type="slidenum">
              <a:rPr lang="en-US" smtClean="0"/>
              <a:t>10</a:t>
            </a:fld>
            <a:endParaRPr lang="en-US"/>
          </a:p>
        </p:txBody>
      </p:sp>
    </p:spTree>
    <p:extLst>
      <p:ext uri="{BB962C8B-B14F-4D97-AF65-F5344CB8AC3E}">
        <p14:creationId xmlns:p14="http://schemas.microsoft.com/office/powerpoint/2010/main" val="84258345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CF0105-7B46-A843-88A9-9DF1ACBC9C1E}"/>
              </a:ext>
            </a:extLst>
          </p:cNvPr>
          <p:cNvSpPr/>
          <p:nvPr userDrawn="1"/>
        </p:nvSpPr>
        <p:spPr>
          <a:xfrm>
            <a:off x="0" y="6140662"/>
            <a:ext cx="121920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sp>
        <p:nvSpPr>
          <p:cNvPr id="2" name="Title 1"/>
          <p:cNvSpPr>
            <a:spLocks noGrp="1"/>
          </p:cNvSpPr>
          <p:nvPr>
            <p:ph type="ctrTitle"/>
          </p:nvPr>
        </p:nvSpPr>
        <p:spPr>
          <a:xfrm>
            <a:off x="914400" y="2286000"/>
            <a:ext cx="10363200" cy="1314451"/>
          </a:xfrm>
        </p:spPr>
        <p:txBody>
          <a:bodyPr/>
          <a:lstStyle>
            <a:lvl1pPr>
              <a:defRPr b="1">
                <a:solidFill>
                  <a:srgbClr val="0070C0"/>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1088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35" name="AutoShape 11"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1037" name="AutoShape 13" descr="Royal University of Bhutan – An internationally recognized university  steeped in GNH valuesAn internationally recognized university steeped in  GNH values"/>
          <p:cNvSpPr>
            <a:spLocks noChangeAspect="1" noChangeArrowheads="1"/>
          </p:cNvSpPr>
          <p:nvPr userDrawn="1"/>
        </p:nvSpPr>
        <p:spPr bwMode="auto">
          <a:xfrm>
            <a:off x="207433" y="-144463"/>
            <a:ext cx="406400" cy="304801"/>
          </a:xfrm>
          <a:prstGeom prst="rect">
            <a:avLst/>
          </a:prstGeom>
          <a:noFill/>
        </p:spPr>
        <p:txBody>
          <a:bodyPr vert="horz" wrap="square" lIns="91440" tIns="45720" rIns="91440" bIns="45720" numCol="1" anchor="t" anchorCtr="0" compatLnSpc="1">
            <a:prstTxWarp prst="textNoShape">
              <a:avLst/>
            </a:prstTxWarp>
          </a:bodyPr>
          <a:lstStyle/>
          <a:p>
            <a:endParaRPr lang="en-US" sz="1800"/>
          </a:p>
        </p:txBody>
      </p:sp>
      <p:sp>
        <p:nvSpPr>
          <p:cNvPr id="7" name="Rectangle 6">
            <a:extLst>
              <a:ext uri="{FF2B5EF4-FFF2-40B4-BE49-F238E27FC236}">
                <a16:creationId xmlns:a16="http://schemas.microsoft.com/office/drawing/2014/main" id="{01C80DC6-84A0-1340-A0F6-9252E4184714}"/>
              </a:ext>
            </a:extLst>
          </p:cNvPr>
          <p:cNvSpPr/>
          <p:nvPr userDrawn="1"/>
        </p:nvSpPr>
        <p:spPr>
          <a:xfrm>
            <a:off x="0" y="7937"/>
            <a:ext cx="12192000" cy="242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pic>
        <p:nvPicPr>
          <p:cNvPr id="2049" name="Picture 1" descr="page27image36985344">
            <a:extLst>
              <a:ext uri="{FF2B5EF4-FFF2-40B4-BE49-F238E27FC236}">
                <a16:creationId xmlns:a16="http://schemas.microsoft.com/office/drawing/2014/main" id="{F1A0B278-3C5C-B54D-8FBD-3FB123A6FF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067800" y="657744"/>
            <a:ext cx="2895600" cy="9652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6EBA07CD-43C4-6847-9526-1E99807375A4}"/>
              </a:ext>
            </a:extLst>
          </p:cNvPr>
          <p:cNvPicPr>
            <a:picLocks noChangeAspect="1"/>
          </p:cNvPicPr>
          <p:nvPr userDrawn="1"/>
        </p:nvPicPr>
        <p:blipFill>
          <a:blip r:embed="rId3"/>
          <a:stretch>
            <a:fillRect/>
          </a:stretch>
        </p:blipFill>
        <p:spPr>
          <a:xfrm>
            <a:off x="101600" y="287903"/>
            <a:ext cx="3098800" cy="2006417"/>
          </a:xfrm>
          <a:prstGeom prst="rect">
            <a:avLst/>
          </a:prstGeom>
        </p:spPr>
      </p:pic>
      <p:grpSp>
        <p:nvGrpSpPr>
          <p:cNvPr id="19" name="Group 18">
            <a:extLst>
              <a:ext uri="{FF2B5EF4-FFF2-40B4-BE49-F238E27FC236}">
                <a16:creationId xmlns:a16="http://schemas.microsoft.com/office/drawing/2014/main" id="{854FFC4E-2EE0-9C48-BBC0-E95FAE294367}"/>
              </a:ext>
            </a:extLst>
          </p:cNvPr>
          <p:cNvGrpSpPr/>
          <p:nvPr userDrawn="1"/>
        </p:nvGrpSpPr>
        <p:grpSpPr>
          <a:xfrm>
            <a:off x="3118889" y="5950256"/>
            <a:ext cx="5618711" cy="899608"/>
            <a:chOff x="3086395" y="5958392"/>
            <a:chExt cx="5618711" cy="899608"/>
          </a:xfrm>
        </p:grpSpPr>
        <p:pic>
          <p:nvPicPr>
            <p:cNvPr id="20" name="Picture 2" descr="E:\Kathmandu_University_Logo.png">
              <a:extLst>
                <a:ext uri="{FF2B5EF4-FFF2-40B4-BE49-F238E27FC236}">
                  <a16:creationId xmlns:a16="http://schemas.microsoft.com/office/drawing/2014/main" id="{F5531B43-86CC-1842-A5C3-0093C775B148}"/>
                </a:ext>
              </a:extLst>
            </p:cNvPr>
            <p:cNvPicPr>
              <a:picLocks noChangeAspect="1" noChangeArrowheads="1"/>
            </p:cNvPicPr>
            <p:nvPr userDrawn="1"/>
          </p:nvPicPr>
          <p:blipFill>
            <a:blip r:embed="rId4" cstate="print"/>
            <a:srcRect/>
            <a:stretch>
              <a:fillRect/>
            </a:stretch>
          </p:blipFill>
          <p:spPr bwMode="auto">
            <a:xfrm>
              <a:off x="5618719" y="5958392"/>
              <a:ext cx="878730" cy="845341"/>
            </a:xfrm>
            <a:prstGeom prst="rect">
              <a:avLst/>
            </a:prstGeom>
            <a:noFill/>
          </p:spPr>
        </p:pic>
        <p:pic>
          <p:nvPicPr>
            <p:cNvPr id="21" name="Picture 5" descr="File:Aalto University logo.svg - Wikimedia Commons">
              <a:extLst>
                <a:ext uri="{FF2B5EF4-FFF2-40B4-BE49-F238E27FC236}">
                  <a16:creationId xmlns:a16="http://schemas.microsoft.com/office/drawing/2014/main" id="{B2F436B0-25BA-3645-BE44-0090D39F2D2A}"/>
                </a:ext>
              </a:extLst>
            </p:cNvPr>
            <p:cNvPicPr>
              <a:picLocks noChangeAspect="1" noChangeArrowheads="1"/>
            </p:cNvPicPr>
            <p:nvPr userDrawn="1"/>
          </p:nvPicPr>
          <p:blipFill>
            <a:blip r:embed="rId5" cstate="print"/>
            <a:srcRect/>
            <a:stretch>
              <a:fillRect/>
            </a:stretch>
          </p:blipFill>
          <p:spPr bwMode="auto">
            <a:xfrm>
              <a:off x="3086395" y="6028606"/>
              <a:ext cx="1171419" cy="804417"/>
            </a:xfrm>
            <a:prstGeom prst="rect">
              <a:avLst/>
            </a:prstGeom>
            <a:noFill/>
          </p:spPr>
        </p:pic>
        <p:pic>
          <p:nvPicPr>
            <p:cNvPr id="22" name="Picture 7" descr="Logos, slides, good practice of using the official name and the short name  TalTech">
              <a:extLst>
                <a:ext uri="{FF2B5EF4-FFF2-40B4-BE49-F238E27FC236}">
                  <a16:creationId xmlns:a16="http://schemas.microsoft.com/office/drawing/2014/main" id="{36965192-D524-EC41-AC26-57280394C1C9}"/>
                </a:ext>
              </a:extLst>
            </p:cNvPr>
            <p:cNvPicPr>
              <a:picLocks noChangeAspect="1" noChangeArrowheads="1"/>
            </p:cNvPicPr>
            <p:nvPr userDrawn="1"/>
          </p:nvPicPr>
          <p:blipFill>
            <a:blip r:embed="rId6" cstate="print"/>
            <a:srcRect/>
            <a:stretch>
              <a:fillRect/>
            </a:stretch>
          </p:blipFill>
          <p:spPr bwMode="auto">
            <a:xfrm>
              <a:off x="4261678" y="5960485"/>
              <a:ext cx="1357041" cy="897515"/>
            </a:xfrm>
            <a:prstGeom prst="rect">
              <a:avLst/>
            </a:prstGeom>
            <a:noFill/>
          </p:spPr>
        </p:pic>
        <p:pic>
          <p:nvPicPr>
            <p:cNvPr id="23" name="Picture 9" descr="Barun Multiple Campus :: Khandbari, Sankhuwasbha :: Best educational  institution in Khandbari, Sankhuwasbha">
              <a:extLst>
                <a:ext uri="{FF2B5EF4-FFF2-40B4-BE49-F238E27FC236}">
                  <a16:creationId xmlns:a16="http://schemas.microsoft.com/office/drawing/2014/main" id="{0B7EBB47-FE42-6E4B-99FF-7D2E7D2CBC9B}"/>
                </a:ext>
              </a:extLst>
            </p:cNvPr>
            <p:cNvPicPr>
              <a:picLocks noChangeAspect="1" noChangeArrowheads="1"/>
            </p:cNvPicPr>
            <p:nvPr userDrawn="1"/>
          </p:nvPicPr>
          <p:blipFill>
            <a:blip r:embed="rId7" cstate="print"/>
            <a:srcRect/>
            <a:stretch>
              <a:fillRect/>
            </a:stretch>
          </p:blipFill>
          <p:spPr bwMode="auto">
            <a:xfrm>
              <a:off x="6305507" y="6012658"/>
              <a:ext cx="1853815" cy="804417"/>
            </a:xfrm>
            <a:prstGeom prst="rect">
              <a:avLst/>
            </a:prstGeom>
            <a:noFill/>
          </p:spPr>
        </p:pic>
        <p:pic>
          <p:nvPicPr>
            <p:cNvPr id="24"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3EF2E694-EDAB-1C47-B91D-97425A5B9D76}"/>
                </a:ext>
              </a:extLst>
            </p:cNvPr>
            <p:cNvPicPr>
              <a:picLocks noChangeAspect="1" noChangeArrowheads="1"/>
            </p:cNvPicPr>
            <p:nvPr userDrawn="1"/>
          </p:nvPicPr>
          <p:blipFill>
            <a:blip r:embed="rId8" cstate="print"/>
            <a:srcRect/>
            <a:stretch>
              <a:fillRect/>
            </a:stretch>
          </p:blipFill>
          <p:spPr bwMode="auto">
            <a:xfrm>
              <a:off x="7772141" y="6048196"/>
              <a:ext cx="932965" cy="699724"/>
            </a:xfrm>
            <a:prstGeom prst="rect">
              <a:avLst/>
            </a:prstGeom>
            <a:noFill/>
          </p:spPr>
        </p:pic>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pic>
        <p:nvPicPr>
          <p:cNvPr id="1026" name="Picture 2" descr="page27image36985344">
            <a:extLst>
              <a:ext uri="{FF2B5EF4-FFF2-40B4-BE49-F238E27FC236}">
                <a16:creationId xmlns:a16="http://schemas.microsoft.com/office/drawing/2014/main" id="{1FD2B901-684B-9744-9E06-1E8BE856E11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725031" y="280711"/>
            <a:ext cx="2466969" cy="82232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944691" y="1605125"/>
            <a:ext cx="10525969" cy="4325275"/>
          </a:xfrm>
        </p:spPr>
        <p:txBody>
          <a:bodyPr/>
          <a:lstStyle>
            <a:lvl1pPr>
              <a:defRPr sz="2400">
                <a:solidFill>
                  <a:schemeClr val="tx1">
                    <a:lumMod val="65000"/>
                    <a:lumOff val="35000"/>
                  </a:schemeClr>
                </a:solidFill>
              </a:defRPr>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132806" y="6381063"/>
            <a:ext cx="2844800" cy="365125"/>
          </a:xfrm>
        </p:spPr>
        <p:txBody>
          <a:bodyPr/>
          <a:lstStyle>
            <a:lvl1pPr algn="ctr">
              <a:defRPr/>
            </a:lvl1pPr>
          </a:lstStyle>
          <a:p>
            <a:pPr algn="ctr"/>
            <a:fld id="{1D8BD707-D9CF-40AE-B4C6-C98DA3205C09}" type="datetimeFigureOut">
              <a:rPr lang="en-US" smtClean="0"/>
              <a:pPr algn="ctr"/>
              <a:t>7/10/2024</a:t>
            </a:fld>
            <a:endParaRPr lang="en-US"/>
          </a:p>
        </p:txBody>
      </p:sp>
      <p:sp>
        <p:nvSpPr>
          <p:cNvPr id="5" name="Footer Placeholder 4"/>
          <p:cNvSpPr>
            <a:spLocks noGrp="1"/>
          </p:cNvSpPr>
          <p:nvPr>
            <p:ph type="ftr" sz="quarter" idx="11"/>
          </p:nvPr>
        </p:nvSpPr>
        <p:spPr>
          <a:xfrm>
            <a:off x="4165600" y="6356350"/>
            <a:ext cx="3860800" cy="365125"/>
          </a:xfr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5" name="Rectangle 14">
            <a:extLst>
              <a:ext uri="{FF2B5EF4-FFF2-40B4-BE49-F238E27FC236}">
                <a16:creationId xmlns:a16="http://schemas.microsoft.com/office/drawing/2014/main" id="{76942F44-45F5-FC46-A08A-06F359F1BA6E}"/>
              </a:ext>
            </a:extLst>
          </p:cNvPr>
          <p:cNvSpPr/>
          <p:nvPr userDrawn="1"/>
        </p:nvSpPr>
        <p:spPr>
          <a:xfrm>
            <a:off x="0" y="0"/>
            <a:ext cx="12192000" cy="228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P"/>
          </a:p>
        </p:txBody>
      </p:sp>
      <p:grpSp>
        <p:nvGrpSpPr>
          <p:cNvPr id="8" name="Group 7">
            <a:extLst>
              <a:ext uri="{FF2B5EF4-FFF2-40B4-BE49-F238E27FC236}">
                <a16:creationId xmlns:a16="http://schemas.microsoft.com/office/drawing/2014/main" id="{E848A920-1827-044A-AD33-6F3A30BFBBE8}"/>
              </a:ext>
            </a:extLst>
          </p:cNvPr>
          <p:cNvGrpSpPr/>
          <p:nvPr userDrawn="1"/>
        </p:nvGrpSpPr>
        <p:grpSpPr>
          <a:xfrm>
            <a:off x="3124200" y="5999555"/>
            <a:ext cx="5295605" cy="858445"/>
            <a:chOff x="3086395" y="5958392"/>
            <a:chExt cx="5618711" cy="899608"/>
          </a:xfrm>
        </p:grpSpPr>
        <p:pic>
          <p:nvPicPr>
            <p:cNvPr id="14" name="Picture 2" descr="E:\Kathmandu_University_Logo.png"/>
            <p:cNvPicPr>
              <a:picLocks noChangeAspect="1" noChangeArrowheads="1"/>
            </p:cNvPicPr>
            <p:nvPr userDrawn="1"/>
          </p:nvPicPr>
          <p:blipFill>
            <a:blip r:embed="rId3" cstate="print"/>
            <a:srcRect/>
            <a:stretch>
              <a:fillRect/>
            </a:stretch>
          </p:blipFill>
          <p:spPr bwMode="auto">
            <a:xfrm>
              <a:off x="5618719" y="5958392"/>
              <a:ext cx="878730" cy="845341"/>
            </a:xfrm>
            <a:prstGeom prst="rect">
              <a:avLst/>
            </a:prstGeom>
            <a:noFill/>
          </p:spPr>
        </p:pic>
        <p:pic>
          <p:nvPicPr>
            <p:cNvPr id="35" name="Picture 5" descr="File:Aalto University logo.svg - Wikimedia Commons">
              <a:extLst>
                <a:ext uri="{FF2B5EF4-FFF2-40B4-BE49-F238E27FC236}">
                  <a16:creationId xmlns:a16="http://schemas.microsoft.com/office/drawing/2014/main" id="{A23141AD-2BDB-8340-93D5-75482C428679}"/>
                </a:ext>
              </a:extLst>
            </p:cNvPr>
            <p:cNvPicPr>
              <a:picLocks noChangeAspect="1" noChangeArrowheads="1"/>
            </p:cNvPicPr>
            <p:nvPr userDrawn="1"/>
          </p:nvPicPr>
          <p:blipFill>
            <a:blip r:embed="rId4" cstate="print"/>
            <a:srcRect/>
            <a:stretch>
              <a:fillRect/>
            </a:stretch>
          </p:blipFill>
          <p:spPr bwMode="auto">
            <a:xfrm>
              <a:off x="3086395" y="6028606"/>
              <a:ext cx="1171419" cy="804417"/>
            </a:xfrm>
            <a:prstGeom prst="rect">
              <a:avLst/>
            </a:prstGeom>
            <a:noFill/>
          </p:spPr>
        </p:pic>
        <p:pic>
          <p:nvPicPr>
            <p:cNvPr id="36" name="Picture 7" descr="Logos, slides, good practice of using the official name and the short name  TalTech">
              <a:extLst>
                <a:ext uri="{FF2B5EF4-FFF2-40B4-BE49-F238E27FC236}">
                  <a16:creationId xmlns:a16="http://schemas.microsoft.com/office/drawing/2014/main" id="{3CDA02F4-F9F6-AA43-8FF1-D9801A8DBD41}"/>
                </a:ext>
              </a:extLst>
            </p:cNvPr>
            <p:cNvPicPr>
              <a:picLocks noChangeAspect="1" noChangeArrowheads="1"/>
            </p:cNvPicPr>
            <p:nvPr userDrawn="1"/>
          </p:nvPicPr>
          <p:blipFill>
            <a:blip r:embed="rId5" cstate="print"/>
            <a:srcRect/>
            <a:stretch>
              <a:fillRect/>
            </a:stretch>
          </p:blipFill>
          <p:spPr bwMode="auto">
            <a:xfrm>
              <a:off x="4261678" y="5960485"/>
              <a:ext cx="1357041" cy="897515"/>
            </a:xfrm>
            <a:prstGeom prst="rect">
              <a:avLst/>
            </a:prstGeom>
            <a:noFill/>
          </p:spPr>
        </p:pic>
        <p:pic>
          <p:nvPicPr>
            <p:cNvPr id="38" name="Picture 9" descr="Barun Multiple Campus :: Khandbari, Sankhuwasbha :: Best educational  institution in Khandbari, Sankhuwasbha">
              <a:extLst>
                <a:ext uri="{FF2B5EF4-FFF2-40B4-BE49-F238E27FC236}">
                  <a16:creationId xmlns:a16="http://schemas.microsoft.com/office/drawing/2014/main" id="{16ED7A43-7D5E-3C49-A943-F8EC8DEF1E02}"/>
                </a:ext>
              </a:extLst>
            </p:cNvPr>
            <p:cNvPicPr>
              <a:picLocks noChangeAspect="1" noChangeArrowheads="1"/>
            </p:cNvPicPr>
            <p:nvPr userDrawn="1"/>
          </p:nvPicPr>
          <p:blipFill>
            <a:blip r:embed="rId6" cstate="print"/>
            <a:srcRect/>
            <a:stretch>
              <a:fillRect/>
            </a:stretch>
          </p:blipFill>
          <p:spPr bwMode="auto">
            <a:xfrm>
              <a:off x="6305507" y="6012658"/>
              <a:ext cx="1853815" cy="804417"/>
            </a:xfrm>
            <a:prstGeom prst="rect">
              <a:avLst/>
            </a:prstGeom>
            <a:noFill/>
          </p:spPr>
        </p:pic>
        <p:pic>
          <p:nvPicPr>
            <p:cNvPr id="39" name="Picture 15" descr="Royal University of Bhutan – An internationally recognized university  steeped in GNH valuesAn internationally recognized university steeped in  GNH values">
              <a:extLst>
                <a:ext uri="{FF2B5EF4-FFF2-40B4-BE49-F238E27FC236}">
                  <a16:creationId xmlns:a16="http://schemas.microsoft.com/office/drawing/2014/main" id="{D72B385F-A031-8C46-8412-B8954FC43A2E}"/>
                </a:ext>
              </a:extLst>
            </p:cNvPr>
            <p:cNvPicPr>
              <a:picLocks noChangeAspect="1" noChangeArrowheads="1"/>
            </p:cNvPicPr>
            <p:nvPr userDrawn="1"/>
          </p:nvPicPr>
          <p:blipFill>
            <a:blip r:embed="rId7" cstate="print"/>
            <a:srcRect/>
            <a:stretch>
              <a:fillRect/>
            </a:stretch>
          </p:blipFill>
          <p:spPr bwMode="auto">
            <a:xfrm>
              <a:off x="7772141" y="6048196"/>
              <a:ext cx="932965" cy="699724"/>
            </a:xfrm>
            <a:prstGeom prst="rect">
              <a:avLst/>
            </a:prstGeom>
            <a:noFill/>
          </p:spPr>
        </p:pic>
      </p:grpSp>
      <p:sp>
        <p:nvSpPr>
          <p:cNvPr id="2" name="Title 1"/>
          <p:cNvSpPr>
            <a:spLocks noGrp="1"/>
          </p:cNvSpPr>
          <p:nvPr>
            <p:ph type="title"/>
          </p:nvPr>
        </p:nvSpPr>
        <p:spPr>
          <a:xfrm>
            <a:off x="1817966" y="222520"/>
            <a:ext cx="7907065" cy="1313450"/>
          </a:xfrm>
        </p:spPr>
        <p:txBody>
          <a:bodyPr/>
          <a:lstStyle>
            <a:lvl1pPr>
              <a:defRPr>
                <a:solidFill>
                  <a:srgbClr val="0070C0"/>
                </a:solidFill>
              </a:defRPr>
            </a:lvl1pPr>
          </a:lstStyle>
          <a:p>
            <a:r>
              <a:rPr lang="en-US" dirty="0"/>
              <a:t>Click to edit Master title style</a:t>
            </a:r>
          </a:p>
        </p:txBody>
      </p:sp>
      <p:pic>
        <p:nvPicPr>
          <p:cNvPr id="16" name="Picture 15">
            <a:extLst>
              <a:ext uri="{FF2B5EF4-FFF2-40B4-BE49-F238E27FC236}">
                <a16:creationId xmlns:a16="http://schemas.microsoft.com/office/drawing/2014/main" id="{0B67700B-C259-4444-969D-45D11352D933}"/>
              </a:ext>
            </a:extLst>
          </p:cNvPr>
          <p:cNvPicPr>
            <a:picLocks noChangeAspect="1"/>
          </p:cNvPicPr>
          <p:nvPr userDrawn="1"/>
        </p:nvPicPr>
        <p:blipFill>
          <a:blip r:embed="rId8"/>
          <a:stretch>
            <a:fillRect/>
          </a:stretch>
        </p:blipFill>
        <p:spPr>
          <a:xfrm>
            <a:off x="71417" y="309798"/>
            <a:ext cx="1746549" cy="113085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7/10/2024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DB07-FEDE-FB45-8BB8-F7B18081D5C7}"/>
              </a:ext>
            </a:extLst>
          </p:cNvPr>
          <p:cNvSpPr>
            <a:spLocks noGrp="1"/>
          </p:cNvSpPr>
          <p:nvPr>
            <p:ph type="ctrTitle"/>
          </p:nvPr>
        </p:nvSpPr>
        <p:spPr>
          <a:xfrm>
            <a:off x="685800" y="2057400"/>
            <a:ext cx="10820400" cy="2743200"/>
          </a:xfrm>
        </p:spPr>
        <p:txBody>
          <a:bodyPr>
            <a:normAutofit fontScale="90000"/>
          </a:bodyPr>
          <a:lstStyle/>
          <a:p>
            <a:r>
              <a:rPr lang="en-US" sz="36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Unit 4:</a:t>
            </a:r>
            <a:br>
              <a:rPr lang="en-US" sz="36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br>
            <a:r>
              <a:rPr lang="en-US" sz="3600" b="1"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Faults in Rotating Machines and Diagnosis (16 L + 6 P hours)</a:t>
            </a:r>
            <a:br>
              <a:rPr lang="en-US" sz="3600" dirty="0">
                <a:solidFill>
                  <a:schemeClr val="tx1"/>
                </a:solidFill>
                <a:effectLst/>
                <a:latin typeface="Calibri" panose="020F0502020204030204" pitchFamily="34" charset="0"/>
                <a:ea typeface="Calibri" panose="020F0502020204030204" pitchFamily="34" charset="0"/>
              </a:rPr>
            </a:br>
            <a:br>
              <a:rPr lang="en-US" sz="3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NP"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4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5666705" cy="4571999"/>
          </a:xfrm>
        </p:spPr>
        <p:txBody>
          <a:bodyPr>
            <a:normAutofit/>
          </a:bodyPr>
          <a:lstStyle/>
          <a:p>
            <a:pPr marL="0" indent="0">
              <a:buNone/>
            </a:pPr>
            <a:r>
              <a:rPr lang="en-US" sz="1800" b="1" i="0" u="none" strike="noStrike" baseline="0" dirty="0">
                <a:solidFill>
                  <a:srgbClr val="FF0000"/>
                </a:solidFill>
                <a:latin typeface="Verdana" panose="020B0604030504040204" pitchFamily="34" charset="0"/>
              </a:rPr>
              <a:t>INDIRECT METHODS</a:t>
            </a:r>
            <a:endParaRPr lang="en-US" sz="1800" b="0" i="0" u="none" strike="noStrike" baseline="0" dirty="0">
              <a:solidFill>
                <a:srgbClr val="FF0000"/>
              </a:solidFill>
              <a:latin typeface="Verdana" panose="020B0604030504040204" pitchFamily="34" charset="0"/>
            </a:endParaRPr>
          </a:p>
          <a:p>
            <a:pPr marL="0" indent="0" algn="just">
              <a:buNone/>
            </a:pPr>
            <a:r>
              <a:rPr lang="en-US" sz="2800" b="1" i="0" u="none" strike="noStrike" baseline="0" dirty="0">
                <a:solidFill>
                  <a:srgbClr val="000000"/>
                </a:solidFill>
                <a:latin typeface="Times New Roman" panose="02020603050405020304" pitchFamily="18" charset="0"/>
                <a:cs typeface="Times New Roman" panose="02020603050405020304" pitchFamily="18" charset="0"/>
              </a:rPr>
              <a:t>1. Vibrations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Before failure, the vibration spectrum of bearings is usually exponentially increasing.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increase in vibration due to bearing currents is also exponential before failure.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defect caused by bearing currents is distributed evenly on the race surfaces, and as the vibration increases, the bearing starts making loud noises.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Therefore, bearings damaged by bearing currents are typically replaced before complete failure to prevent catastrophic breakdowns.</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AC05BC5-4C53-BDA8-929C-61A66A612087}"/>
              </a:ext>
            </a:extLst>
          </p:cNvPr>
          <p:cNvPicPr>
            <a:picLocks noChangeAspect="1"/>
          </p:cNvPicPr>
          <p:nvPr/>
        </p:nvPicPr>
        <p:blipFill>
          <a:blip r:embed="rId3"/>
          <a:stretch>
            <a:fillRect/>
          </a:stretch>
        </p:blipFill>
        <p:spPr>
          <a:xfrm>
            <a:off x="5666705" y="2133600"/>
            <a:ext cx="6547147" cy="3048000"/>
          </a:xfrm>
          <a:prstGeom prst="rect">
            <a:avLst/>
          </a:prstGeom>
        </p:spPr>
      </p:pic>
    </p:spTree>
    <p:extLst>
      <p:ext uri="{BB962C8B-B14F-4D97-AF65-F5344CB8AC3E}">
        <p14:creationId xmlns:p14="http://schemas.microsoft.com/office/powerpoint/2010/main" val="3464975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629399" cy="4571999"/>
          </a:xfrm>
        </p:spPr>
        <p:txBody>
          <a:bodyPr>
            <a:normAutofit fontScale="92500" lnSpcReduction="10000"/>
          </a:bodyPr>
          <a:lstStyle/>
          <a:p>
            <a:pPr marL="0" indent="0">
              <a:buNone/>
            </a:pPr>
            <a:r>
              <a:rPr lang="en-US" sz="1800" b="1" i="0" u="none" strike="noStrike" baseline="0" dirty="0">
                <a:solidFill>
                  <a:srgbClr val="FF0000"/>
                </a:solidFill>
                <a:latin typeface="Verdana" panose="020B0604030504040204" pitchFamily="34" charset="0"/>
              </a:rPr>
              <a:t>INDIRECT METHODS</a:t>
            </a:r>
            <a:endParaRPr lang="en-US" sz="1800" b="0" i="0" u="none" strike="noStrike" baseline="0" dirty="0">
              <a:solidFill>
                <a:srgbClr val="FF0000"/>
              </a:solidFill>
              <a:latin typeface="Verdana" panose="020B0604030504040204" pitchFamily="34" charset="0"/>
            </a:endParaRPr>
          </a:p>
          <a:p>
            <a:pPr marL="0" indent="0" algn="just">
              <a:buNone/>
            </a:pPr>
            <a:r>
              <a:rPr lang="en-US" sz="2800" b="1" dirty="0">
                <a:solidFill>
                  <a:srgbClr val="000000"/>
                </a:solidFill>
                <a:latin typeface="Times New Roman" panose="02020603050405020304" pitchFamily="18" charset="0"/>
                <a:cs typeface="Times New Roman" panose="02020603050405020304" pitchFamily="18" charset="0"/>
              </a:rPr>
              <a:t>2.</a:t>
            </a:r>
            <a:r>
              <a:rPr lang="en-US" sz="2800" b="1" i="0" u="none" strike="noStrike" baseline="0" dirty="0">
                <a:solidFill>
                  <a:srgbClr val="000000"/>
                </a:solidFill>
                <a:latin typeface="Times New Roman" panose="02020603050405020304" pitchFamily="18" charset="0"/>
                <a:cs typeface="Times New Roman" panose="02020603050405020304" pitchFamily="18" charset="0"/>
              </a:rPr>
              <a:t> Stethoscope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The simplest and widely used tool for checking the condition of electric machines and transmission mechanisms (through noise or vibration inspection) is a stethoscope. </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Modern stethoscopes are electronic, and additional features may include: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Digital volume control: Allows for precise adjustment of the volume.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Sound recording: Enables the recording of sounds for further analysis.</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Use of various filters (high-frequency, mid-frequency, low-frequency): This feature allows for better classification and localization of sounds emanating from bearings, ultimately providing a more precise definition of the nature of the defect.</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F185D2D-C188-B7EB-296E-E82CEE70ED81}"/>
              </a:ext>
            </a:extLst>
          </p:cNvPr>
          <p:cNvPicPr>
            <a:picLocks noChangeAspect="1"/>
          </p:cNvPicPr>
          <p:nvPr/>
        </p:nvPicPr>
        <p:blipFill>
          <a:blip r:embed="rId3"/>
          <a:stretch>
            <a:fillRect/>
          </a:stretch>
        </p:blipFill>
        <p:spPr>
          <a:xfrm>
            <a:off x="6858000" y="1905000"/>
            <a:ext cx="5240175" cy="3276600"/>
          </a:xfrm>
          <a:prstGeom prst="rect">
            <a:avLst/>
          </a:prstGeom>
        </p:spPr>
      </p:pic>
    </p:spTree>
    <p:extLst>
      <p:ext uri="{BB962C8B-B14F-4D97-AF65-F5344CB8AC3E}">
        <p14:creationId xmlns:p14="http://schemas.microsoft.com/office/powerpoint/2010/main" val="755766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629399" cy="4571999"/>
          </a:xfrm>
        </p:spPr>
        <p:txBody>
          <a:bodyPr>
            <a:normAutofit fontScale="92500" lnSpcReduction="20000"/>
          </a:bodyPr>
          <a:lstStyle/>
          <a:p>
            <a:pPr marL="0" indent="0">
              <a:buNone/>
            </a:pPr>
            <a:r>
              <a:rPr lang="en-US" sz="1800" b="1" i="0" u="none" strike="noStrike" baseline="0" dirty="0">
                <a:solidFill>
                  <a:srgbClr val="FF0000"/>
                </a:solidFill>
                <a:latin typeface="Verdana" panose="020B0604030504040204" pitchFamily="34" charset="0"/>
              </a:rPr>
              <a:t>INDIRECT METHODS</a:t>
            </a:r>
            <a:endParaRPr lang="en-US" sz="1800" b="0" i="0" u="none" strike="noStrike" baseline="0" dirty="0">
              <a:solidFill>
                <a:srgbClr val="FF0000"/>
              </a:solidFill>
              <a:latin typeface="Verdana" panose="020B0604030504040204" pitchFamily="34" charset="0"/>
            </a:endParaRPr>
          </a:p>
          <a:p>
            <a:pPr marL="0" indent="0" algn="just">
              <a:buNone/>
            </a:pPr>
            <a:r>
              <a:rPr lang="en-US" b="1" dirty="0">
                <a:solidFill>
                  <a:schemeClr val="tx1"/>
                </a:solidFill>
                <a:latin typeface="Times New Roman" panose="02020603050405020304" pitchFamily="18" charset="0"/>
                <a:cs typeface="Times New Roman" panose="02020603050405020304" pitchFamily="18" charset="0"/>
              </a:rPr>
              <a:t>3.</a:t>
            </a:r>
            <a:r>
              <a:rPr lang="en-US" b="1" i="0" u="none" strike="noStrike" baseline="0" dirty="0">
                <a:solidFill>
                  <a:schemeClr val="tx1"/>
                </a:solidFill>
                <a:latin typeface="Times New Roman" panose="02020603050405020304" pitchFamily="18" charset="0"/>
                <a:cs typeface="Times New Roman" panose="02020603050405020304" pitchFamily="18" charset="0"/>
              </a:rPr>
              <a:t> </a:t>
            </a:r>
            <a:r>
              <a:rPr lang="en-US" b="1" i="0" u="none" strike="noStrike" baseline="0" dirty="0">
                <a:solidFill>
                  <a:schemeClr val="tx1"/>
                </a:solidFill>
                <a:latin typeface="Verdana" panose="020B0604030504040204" pitchFamily="34" charset="0"/>
              </a:rPr>
              <a:t>Ultrasonic Detection</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Indirect methods suitable for detecting motor bearing currents work well with ultrasonic detectors.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The method of determining the condition of bearings using ultrasonic detection originated from NASA test laboratories, where relationships between the condition of rolling bearings and the ultrasonic frequencies emitted by the bearings were discovered during the testing of aerospace technology.</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Similar to vibration analysis, ultrasonic spectrum analysis reveals peaks in the sound frequencies generated by the damage to the race surfaces of the bearings due to bearing currents.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In addition to data analysis, an ultrasonic detector can also be used to listen for bearing defects, similar to how a stethoscope is used.</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FFDADFF3-BB4D-8CAB-BB4B-DEF6FE0F0CC8}"/>
              </a:ext>
            </a:extLst>
          </p:cNvPr>
          <p:cNvPicPr>
            <a:picLocks noChangeAspect="1"/>
          </p:cNvPicPr>
          <p:nvPr/>
        </p:nvPicPr>
        <p:blipFill>
          <a:blip r:embed="rId3"/>
          <a:stretch>
            <a:fillRect/>
          </a:stretch>
        </p:blipFill>
        <p:spPr>
          <a:xfrm>
            <a:off x="6781800" y="1752599"/>
            <a:ext cx="5344630" cy="4217072"/>
          </a:xfrm>
          <a:prstGeom prst="rect">
            <a:avLst/>
          </a:prstGeom>
        </p:spPr>
      </p:pic>
    </p:spTree>
    <p:extLst>
      <p:ext uri="{BB962C8B-B14F-4D97-AF65-F5344CB8AC3E}">
        <p14:creationId xmlns:p14="http://schemas.microsoft.com/office/powerpoint/2010/main" val="3419164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buNone/>
            </a:pPr>
            <a:r>
              <a:rPr lang="en-US" sz="1800" b="1" i="0" u="none" strike="noStrike" baseline="0" dirty="0">
                <a:solidFill>
                  <a:srgbClr val="FF0000"/>
                </a:solidFill>
                <a:latin typeface="Verdana" panose="020B0604030504040204" pitchFamily="34" charset="0"/>
              </a:rPr>
              <a:t>DIRECT METHODS</a:t>
            </a:r>
            <a:endParaRPr lang="en-US" sz="1800" b="0" i="0" u="none" strike="noStrike" baseline="0" dirty="0">
              <a:solidFill>
                <a:srgbClr val="FF0000"/>
              </a:solidFill>
              <a:latin typeface="Verdana" panose="020B0604030504040204" pitchFamily="34" charset="0"/>
            </a:endParaRP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When detecting motor bearing currents, direct measurement methods should always be preferred because only through them can the presence of bearing currents be immediately discovered after the electric machines are started or activated.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Immediate or very early detection of bearing currents, coupled with the implementation of appropriate countermeasures based on the nature of the problem, creates opportunities for preventing bearing damage.</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Detecting the sparking events occurring in the rolling bearings of electric machines due to bearing currents through direct measurement has been quite complicated until the last decade.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In addition to complex measurement procedures and instruments, access to all (more powerful) electric machine shafts and other moving details is limited due to safety regulations, as they are always securely covered for safety reasons.</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Only with the advent of new-generation measurement instruments can bearing currents be quickly, safely, and remotely detected without direct physical contact with the measured electric machine.</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1086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629399" cy="4571999"/>
          </a:xfrm>
        </p:spPr>
        <p:txBody>
          <a:bodyPr>
            <a:normAutofit fontScale="92500" lnSpcReduction="10000"/>
          </a:bodyPr>
          <a:lstStyle/>
          <a:p>
            <a:pPr marL="0" indent="0">
              <a:buNone/>
            </a:pPr>
            <a:r>
              <a:rPr lang="en-US" sz="1800" b="1" i="0" u="none" strike="noStrike" baseline="0" dirty="0">
                <a:solidFill>
                  <a:srgbClr val="FF0000"/>
                </a:solidFill>
                <a:latin typeface="Verdana" panose="020B0604030504040204" pitchFamily="34" charset="0"/>
              </a:rPr>
              <a:t>DIRECT METHODS</a:t>
            </a:r>
            <a:endParaRPr lang="en-US" sz="1800" b="0" i="0" u="none" strike="noStrike" baseline="0" dirty="0">
              <a:solidFill>
                <a:srgbClr val="FF0000"/>
              </a:solidFill>
              <a:latin typeface="Verdana" panose="020B0604030504040204" pitchFamily="34" charset="0"/>
            </a:endParaRPr>
          </a:p>
          <a:p>
            <a:pPr algn="just">
              <a:buAutoNum type="arabicPeriod"/>
            </a:pPr>
            <a:r>
              <a:rPr lang="en-US" sz="1800" b="1" i="0" u="none" strike="noStrike" baseline="0" dirty="0">
                <a:solidFill>
                  <a:schemeClr val="tx1"/>
                </a:solidFill>
                <a:latin typeface="Verdana" panose="020B0604030504040204" pitchFamily="34" charset="0"/>
              </a:rPr>
              <a:t>MULTIMETER</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For measuring the voltage on the motor shaft, it is advisable to choose a multimeter with a high input resistance, as the higher the input resistance of the multimeter, the more accurate the measurement results will be.</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If the multimeter shows an </a:t>
            </a:r>
            <a:r>
              <a:rPr lang="en-US" sz="2000" b="1" i="0" u="none" strike="noStrike" baseline="0" dirty="0">
                <a:solidFill>
                  <a:srgbClr val="4D4D4D"/>
                </a:solidFill>
                <a:latin typeface="Times New Roman" panose="02020603050405020304" pitchFamily="18" charset="0"/>
                <a:cs typeface="Times New Roman" panose="02020603050405020304" pitchFamily="18" charset="0"/>
              </a:rPr>
              <a:t>alternating voltage below 100 mV </a:t>
            </a:r>
            <a:r>
              <a:rPr lang="en-US" sz="2000" b="0" i="0" u="none" strike="noStrike" baseline="0" dirty="0">
                <a:solidFill>
                  <a:srgbClr val="4D4D4D"/>
                </a:solidFill>
                <a:latin typeface="Times New Roman" panose="02020603050405020304" pitchFamily="18" charset="0"/>
                <a:cs typeface="Times New Roman" panose="02020603050405020304" pitchFamily="18" charset="0"/>
              </a:rPr>
              <a:t>(</a:t>
            </a:r>
            <a:r>
              <a:rPr lang="en-US" sz="2000" b="0" i="0" u="none" strike="noStrike" baseline="0" dirty="0">
                <a:solidFill>
                  <a:srgbClr val="FF0000"/>
                </a:solidFill>
                <a:latin typeface="Times New Roman" panose="02020603050405020304" pitchFamily="18" charset="0"/>
                <a:cs typeface="Times New Roman" panose="02020603050405020304" pitchFamily="18" charset="0"/>
              </a:rPr>
              <a:t>for motors with roller bearings</a:t>
            </a:r>
            <a:r>
              <a:rPr lang="en-US" sz="2000" b="0" i="0" u="none" strike="noStrike" baseline="0" dirty="0">
                <a:solidFill>
                  <a:srgbClr val="4D4D4D"/>
                </a:solidFill>
                <a:latin typeface="Times New Roman" panose="02020603050405020304" pitchFamily="18" charset="0"/>
                <a:cs typeface="Times New Roman" panose="02020603050405020304" pitchFamily="18" charset="0"/>
              </a:rPr>
              <a:t>, and </a:t>
            </a:r>
            <a:r>
              <a:rPr lang="en-US" sz="2000" b="0" i="0" u="none" strike="noStrike" baseline="0" dirty="0">
                <a:solidFill>
                  <a:srgbClr val="FF0000"/>
                </a:solidFill>
                <a:latin typeface="Times New Roman" panose="02020603050405020304" pitchFamily="18" charset="0"/>
                <a:cs typeface="Times New Roman" panose="02020603050405020304" pitchFamily="18" charset="0"/>
              </a:rPr>
              <a:t>below 200 mV for sliding bearings</a:t>
            </a:r>
            <a:r>
              <a:rPr lang="en-US" sz="2000" b="0" i="0" u="none" strike="noStrike" baseline="0" dirty="0">
                <a:solidFill>
                  <a:srgbClr val="4D4D4D"/>
                </a:solidFill>
                <a:latin typeface="Times New Roman" panose="02020603050405020304" pitchFamily="18" charset="0"/>
                <a:cs typeface="Times New Roman" panose="02020603050405020304" pitchFamily="18" charset="0"/>
              </a:rPr>
              <a:t>), it can be assumed that the motor bearings are not at risk.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However, if the measurement result approaches or exceeds one volt, it may indicate a risk to the motor bearings.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This is because sparking events may occur in the bearings due to bearing currents, and the low electrical resistance of the shaft can lead to currents of tens of amps with just a few hundred millivolts of voltage between the ends of the shaft.</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AF3CBF3-8DF5-475C-65F4-EF5A10D247CE}"/>
              </a:ext>
            </a:extLst>
          </p:cNvPr>
          <p:cNvPicPr>
            <a:picLocks noChangeAspect="1"/>
          </p:cNvPicPr>
          <p:nvPr/>
        </p:nvPicPr>
        <p:blipFill>
          <a:blip r:embed="rId3"/>
          <a:stretch>
            <a:fillRect/>
          </a:stretch>
        </p:blipFill>
        <p:spPr>
          <a:xfrm>
            <a:off x="6705599" y="2057400"/>
            <a:ext cx="5400685" cy="3352800"/>
          </a:xfrm>
          <a:prstGeom prst="rect">
            <a:avLst/>
          </a:prstGeom>
        </p:spPr>
      </p:pic>
    </p:spTree>
    <p:extLst>
      <p:ext uri="{BB962C8B-B14F-4D97-AF65-F5344CB8AC3E}">
        <p14:creationId xmlns:p14="http://schemas.microsoft.com/office/powerpoint/2010/main" val="3227463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629399" cy="4571999"/>
          </a:xfrm>
        </p:spPr>
        <p:txBody>
          <a:bodyPr>
            <a:normAutofit fontScale="92500" lnSpcReduction="20000"/>
          </a:bodyPr>
          <a:lstStyle/>
          <a:p>
            <a:pPr marL="0" indent="0">
              <a:buNone/>
            </a:pPr>
            <a:r>
              <a:rPr lang="en-US" sz="1800" b="1" i="0" u="none" strike="noStrike" baseline="0" dirty="0">
                <a:solidFill>
                  <a:srgbClr val="FF0000"/>
                </a:solidFill>
                <a:latin typeface="Verdana" panose="020B0604030504040204" pitchFamily="34" charset="0"/>
              </a:rPr>
              <a:t>DIRECT METHODS</a:t>
            </a:r>
            <a:endParaRPr lang="en-US" sz="1800" b="0" i="0" u="none" strike="noStrike" baseline="0" dirty="0">
              <a:solidFill>
                <a:srgbClr val="FF0000"/>
              </a:solidFill>
              <a:latin typeface="Verdana" panose="020B0604030504040204" pitchFamily="34" charset="0"/>
            </a:endParaRPr>
          </a:p>
          <a:p>
            <a:pPr marL="0" indent="0" algn="just">
              <a:buNone/>
            </a:pPr>
            <a:r>
              <a:rPr lang="en-US" sz="1800" b="1" dirty="0">
                <a:solidFill>
                  <a:schemeClr val="tx1"/>
                </a:solidFill>
                <a:latin typeface="Verdana" panose="020B0604030504040204" pitchFamily="34" charset="0"/>
              </a:rPr>
              <a:t>2. O</a:t>
            </a:r>
            <a:r>
              <a:rPr lang="en-US" sz="1800" b="1" i="0" u="none" strike="noStrike" baseline="0" dirty="0">
                <a:solidFill>
                  <a:schemeClr val="tx1"/>
                </a:solidFill>
                <a:latin typeface="Verdana" panose="020B0604030504040204" pitchFamily="34" charset="0"/>
              </a:rPr>
              <a:t>SCILLOSCOPE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A universal and practical measurement device that provides the best overview of various bearing currents in a motor (their shape and parameters) is an oscilloscope.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In general, when sparking events occur, the voltage range is typically ±20…80 V, with the voltage increasing in about 10 µs (during this time, the current in the bearing is around 0 A).</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The duration of a bearing sparking event is a few nanoseconds, during which the current in the bearing reaches its maximum.</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Since placing the measurement probe of the oscilloscope in direct contact with the motor shaft is required for measuring the shaft voltage, all safety precautions must be followed during the measurement.</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In addition to moving parts, in large motors with insulated bearings, the voltage between the shaft and the housing can become dangerously high, so it is essential to check the voltage on the shaft with a multimeter before starting oscilloscope measurements to ensure safety.</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24549479-AD5B-E900-60C4-66BAAB698E10}"/>
              </a:ext>
            </a:extLst>
          </p:cNvPr>
          <p:cNvPicPr>
            <a:picLocks noChangeAspect="1"/>
          </p:cNvPicPr>
          <p:nvPr/>
        </p:nvPicPr>
        <p:blipFill>
          <a:blip r:embed="rId3"/>
          <a:stretch>
            <a:fillRect/>
          </a:stretch>
        </p:blipFill>
        <p:spPr>
          <a:xfrm>
            <a:off x="7391400" y="1371600"/>
            <a:ext cx="4114800" cy="2780141"/>
          </a:xfrm>
          <a:prstGeom prst="rect">
            <a:avLst/>
          </a:prstGeom>
        </p:spPr>
      </p:pic>
      <p:pic>
        <p:nvPicPr>
          <p:cNvPr id="8" name="Picture 7">
            <a:extLst>
              <a:ext uri="{FF2B5EF4-FFF2-40B4-BE49-F238E27FC236}">
                <a16:creationId xmlns:a16="http://schemas.microsoft.com/office/drawing/2014/main" id="{E6125804-CAF7-C5B6-A258-2E5E76CFA3EA}"/>
              </a:ext>
            </a:extLst>
          </p:cNvPr>
          <p:cNvPicPr>
            <a:picLocks noChangeAspect="1"/>
          </p:cNvPicPr>
          <p:nvPr/>
        </p:nvPicPr>
        <p:blipFill>
          <a:blip r:embed="rId4"/>
          <a:stretch>
            <a:fillRect/>
          </a:stretch>
        </p:blipFill>
        <p:spPr>
          <a:xfrm>
            <a:off x="7391400" y="4132691"/>
            <a:ext cx="4114800" cy="2670199"/>
          </a:xfrm>
          <a:prstGeom prst="rect">
            <a:avLst/>
          </a:prstGeom>
        </p:spPr>
      </p:pic>
    </p:spTree>
    <p:extLst>
      <p:ext uri="{BB962C8B-B14F-4D97-AF65-F5344CB8AC3E}">
        <p14:creationId xmlns:p14="http://schemas.microsoft.com/office/powerpoint/2010/main" val="1210926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629399" cy="4571999"/>
          </a:xfrm>
        </p:spPr>
        <p:txBody>
          <a:bodyPr>
            <a:normAutofit fontScale="92500" lnSpcReduction="20000"/>
          </a:bodyPr>
          <a:lstStyle/>
          <a:p>
            <a:pPr marL="0" indent="0">
              <a:buNone/>
            </a:pPr>
            <a:r>
              <a:rPr lang="en-US" sz="1800" b="1" i="0" u="none" strike="noStrike" baseline="0" dirty="0">
                <a:solidFill>
                  <a:srgbClr val="FF0000"/>
                </a:solidFill>
                <a:latin typeface="Verdana" panose="020B0604030504040204" pitchFamily="34" charset="0"/>
              </a:rPr>
              <a:t>DIRECT METHODS</a:t>
            </a:r>
            <a:endParaRPr lang="en-US" sz="1800" b="0" i="0" u="none" strike="noStrike" baseline="0" dirty="0">
              <a:solidFill>
                <a:srgbClr val="FF0000"/>
              </a:solidFill>
              <a:latin typeface="Verdana" panose="020B0604030504040204" pitchFamily="34" charset="0"/>
            </a:endParaRPr>
          </a:p>
          <a:p>
            <a:pPr marL="0" indent="0" algn="just">
              <a:buNone/>
            </a:pPr>
            <a:r>
              <a:rPr lang="en-US" sz="1800" b="1" i="0" u="none" strike="noStrike" baseline="0" dirty="0">
                <a:solidFill>
                  <a:schemeClr val="tx1"/>
                </a:solidFill>
                <a:latin typeface="Verdana" panose="020B0604030504040204" pitchFamily="34" charset="0"/>
              </a:rPr>
              <a:t>3. ROGOWSKI COIL</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A widely used, simple, and safe method for measuring three-phase current and motor shaft current is the use of instruments based on the Rogowski coil or loop principle.</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When measuring three-phase current, the Rogowski coil must be placed only around the motor power cables (it should not encircle the neutral cable), and when measuring shaft current, it should be placed around the motor shaft.</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The instantaneous voltage across the terminals of the Rogowski coil is proportional to the derivative of the instantaneous primary current, and since the secondary current needs to be determined by integrating the secondary voltage, an integrator is always connected to the output of the air-core current transformer. </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The need for this can be considered one of the main drawbacks of the Rogowski coil.</a:t>
            </a:r>
          </a:p>
          <a:p>
            <a:pPr algn="just">
              <a:buFont typeface="Wingdings" panose="05000000000000000000" pitchFamily="2" charset="2"/>
              <a:buChar char="Ø"/>
            </a:pPr>
            <a:r>
              <a:rPr lang="en-US" sz="1900" b="0" i="0" u="none" strike="noStrike" baseline="0" dirty="0">
                <a:solidFill>
                  <a:srgbClr val="4D4D4D"/>
                </a:solidFill>
                <a:latin typeface="Times New Roman" panose="02020603050405020304" pitchFamily="18" charset="0"/>
                <a:cs typeface="Times New Roman" panose="02020603050405020304" pitchFamily="18" charset="0"/>
              </a:rPr>
              <a:t>The Rogowski coil is sensitive to noise, so attention must be paid to electromagnetic compatibility.</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1ECE6762-7DE3-BF2B-D1B0-DC87FB5BBE4F}"/>
              </a:ext>
            </a:extLst>
          </p:cNvPr>
          <p:cNvPicPr>
            <a:picLocks noChangeAspect="1"/>
          </p:cNvPicPr>
          <p:nvPr/>
        </p:nvPicPr>
        <p:blipFill>
          <a:blip r:embed="rId3"/>
          <a:stretch>
            <a:fillRect/>
          </a:stretch>
        </p:blipFill>
        <p:spPr>
          <a:xfrm>
            <a:off x="6781800" y="1675791"/>
            <a:ext cx="5410199" cy="3704071"/>
          </a:xfrm>
          <a:prstGeom prst="rect">
            <a:avLst/>
          </a:prstGeom>
        </p:spPr>
      </p:pic>
    </p:spTree>
    <p:extLst>
      <p:ext uri="{BB962C8B-B14F-4D97-AF65-F5344CB8AC3E}">
        <p14:creationId xmlns:p14="http://schemas.microsoft.com/office/powerpoint/2010/main" val="587998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234E18BC-B9A7-7AD3-1C91-EA2AD37B20B7}"/>
              </a:ext>
            </a:extLst>
          </p:cNvPr>
          <p:cNvPicPr>
            <a:picLocks noChangeAspect="1"/>
          </p:cNvPicPr>
          <p:nvPr/>
        </p:nvPicPr>
        <p:blipFill>
          <a:blip r:embed="rId3"/>
          <a:stretch>
            <a:fillRect/>
          </a:stretch>
        </p:blipFill>
        <p:spPr>
          <a:xfrm>
            <a:off x="205361" y="1447800"/>
            <a:ext cx="11834239" cy="4591210"/>
          </a:xfrm>
          <a:prstGeom prst="rect">
            <a:avLst/>
          </a:prstGeom>
        </p:spPr>
      </p:pic>
    </p:spTree>
    <p:extLst>
      <p:ext uri="{BB962C8B-B14F-4D97-AF65-F5344CB8AC3E}">
        <p14:creationId xmlns:p14="http://schemas.microsoft.com/office/powerpoint/2010/main" val="3827843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ctr">
              <a:buNone/>
            </a:pPr>
            <a:r>
              <a:rPr lang="en-US" sz="1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Reduction of bearing currents: Insulated bearings, conductive greases, shaft grounding contacts and rings, characteristics regulation of frequency converters </a:t>
            </a:r>
          </a:p>
          <a:p>
            <a:pPr marL="0" indent="0" algn="just">
              <a:buNone/>
            </a:pPr>
            <a:endParaRPr lang="en-US" sz="9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sz="9600" b="1" i="0" u="none" strike="noStrike" baseline="0" dirty="0">
                <a:solidFill>
                  <a:srgbClr val="FF0000"/>
                </a:solidFill>
                <a:latin typeface="Verdana" panose="020B0604030504040204" pitchFamily="34" charset="0"/>
              </a:rPr>
              <a:t>Introduction</a:t>
            </a:r>
          </a:p>
          <a:p>
            <a:pPr algn="l"/>
            <a:endParaRPr lang="en-US" sz="1800" b="0" i="0" u="none" strike="noStrike" baseline="0" dirty="0">
              <a:solidFill>
                <a:srgbClr val="000000"/>
              </a:solidFill>
              <a:latin typeface="Verdana" panose="020B0604030504040204" pitchFamily="34" charset="0"/>
            </a:endParaRP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Strategies for reduction of bearing currents can be divided into three major categories:</a:t>
            </a:r>
          </a:p>
          <a:p>
            <a:pPr marL="1371600" indent="-1371600" algn="just">
              <a:buAutoNum type="arabicPeriod"/>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Insulating and conductive components (insulated bearings and shafts, conductive grease, grounding brushes),</a:t>
            </a:r>
          </a:p>
          <a:p>
            <a:pPr marL="1371600" indent="-1371600" algn="just">
              <a:buAutoNum type="arabicPeriod"/>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Non-motorized measures (filters, ground, magnetic coupling, frequency converter parameters),</a:t>
            </a:r>
          </a:p>
          <a:p>
            <a:pPr marL="1371600" indent="-1371600" algn="just">
              <a:buAutoNum type="arabicPeriod"/>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Motor reconstruction (Faraday shielding, increase of rotor impedance).</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8087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12191999" cy="4571999"/>
          </a:xfrm>
        </p:spPr>
        <p:txBody>
          <a:bodyPr>
            <a:normAutofit fontScale="32500" lnSpcReduction="20000"/>
          </a:bodyPr>
          <a:lstStyle/>
          <a:p>
            <a:pPr marL="0" indent="0" algn="just">
              <a:buNone/>
            </a:pPr>
            <a:r>
              <a:rPr lang="en-US" sz="8600" b="1" i="0" u="none" strike="noStrike" baseline="0" dirty="0">
                <a:solidFill>
                  <a:srgbClr val="FF0000"/>
                </a:solidFill>
                <a:latin typeface="Verdana" panose="020B0604030504040204" pitchFamily="34" charset="0"/>
              </a:rPr>
              <a:t>1. Insulated Bearings</a:t>
            </a:r>
          </a:p>
          <a:p>
            <a:pPr algn="just">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In motors controlled by frequency converters, shaft currents have the greatest effect on the motor bearings, where the bearing surfaces are damaged quickly and irreversibly by spark discharges. </a:t>
            </a:r>
          </a:p>
          <a:p>
            <a:pPr algn="just">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In this case, the lifespan of the bearing is determined by the number of spark solutions and their intensity. </a:t>
            </a:r>
          </a:p>
          <a:p>
            <a:pPr algn="just">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As a result, bearing can deteriorate tens of times faster. bearing can deteriorate tens of times faster.</a:t>
            </a:r>
          </a:p>
          <a:p>
            <a:pPr algn="just">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The larger the device, the more complicated and expensive it is to replace the motor bearings.</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2653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just">
              <a:buNone/>
            </a:pPr>
            <a:r>
              <a:rPr lang="en-US" sz="14400" b="1" dirty="0">
                <a:latin typeface="Times New Roman" panose="02020603050405020304" pitchFamily="18" charset="0"/>
                <a:cs typeface="Times New Roman" panose="02020603050405020304" pitchFamily="18" charset="0"/>
              </a:rPr>
              <a:t>Outlines:</a:t>
            </a:r>
          </a:p>
          <a:p>
            <a:pPr algn="just">
              <a:buAutoNum type="arabicPeriod"/>
            </a:pPr>
            <a:r>
              <a:rPr lang="en-US" sz="14400" b="1" dirty="0">
                <a:effectLst/>
                <a:latin typeface="Times New Roman" panose="02020603050405020304" pitchFamily="18" charset="0"/>
                <a:ea typeface="Times New Roman" panose="02020603050405020304" pitchFamily="18" charset="0"/>
                <a:cs typeface="Times New Roman" panose="02020603050405020304" pitchFamily="18" charset="0"/>
              </a:rPr>
              <a:t>Machine Testing and Fault Diagnostics: Fault Indicators and Fault Representing Equations</a:t>
            </a:r>
          </a:p>
          <a:p>
            <a:pPr algn="just">
              <a:buAutoNum type="arabicPeriod"/>
            </a:pPr>
            <a:r>
              <a:rPr lang="en-US" sz="14400" b="1" dirty="0">
                <a:effectLst/>
                <a:latin typeface="Times New Roman" panose="02020603050405020304" pitchFamily="18" charset="0"/>
                <a:ea typeface="Times New Roman" panose="02020603050405020304" pitchFamily="18" charset="0"/>
                <a:cs typeface="Times New Roman" panose="02020603050405020304" pitchFamily="18" charset="0"/>
              </a:rPr>
              <a:t>Bearing Currents and it’s diagnosis: </a:t>
            </a:r>
          </a:p>
          <a:p>
            <a:pPr marL="0" indent="0" algn="just">
              <a:buNone/>
            </a:pPr>
            <a:r>
              <a:rPr lang="en-US" sz="144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400" b="1" dirty="0" err="1">
                <a:latin typeface="Times New Roman" panose="02020603050405020304" pitchFamily="18" charset="0"/>
                <a:ea typeface="Times New Roman" panose="02020603050405020304" pitchFamily="18" charset="0"/>
                <a:cs typeface="Times New Roman" panose="02020603050405020304" pitchFamily="18" charset="0"/>
              </a:rPr>
              <a:t>i</a:t>
            </a:r>
            <a:r>
              <a:rPr lang="en-US" sz="144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400" b="1" dirty="0">
                <a:effectLst/>
                <a:latin typeface="Times New Roman" panose="02020603050405020304" pitchFamily="18" charset="0"/>
                <a:ea typeface="Times New Roman" panose="02020603050405020304" pitchFamily="18" charset="0"/>
                <a:cs typeface="Times New Roman" panose="02020603050405020304" pitchFamily="18" charset="0"/>
              </a:rPr>
              <a:t>Indirect methods: Vibration, ultrasonic detection, and</a:t>
            </a:r>
          </a:p>
          <a:p>
            <a:pPr marL="0" indent="0" algn="just">
              <a:buNone/>
            </a:pPr>
            <a:r>
              <a:rPr lang="en-US" sz="14400" b="1" dirty="0">
                <a:latin typeface="Times New Roman" panose="02020603050405020304" pitchFamily="18" charset="0"/>
                <a:ea typeface="Times New Roman" panose="02020603050405020304" pitchFamily="18" charset="0"/>
                <a:cs typeface="Times New Roman" panose="02020603050405020304" pitchFamily="18" charset="0"/>
              </a:rPr>
              <a:t>	ii. D</a:t>
            </a:r>
            <a:r>
              <a:rPr lang="en-US" sz="14400" b="1" dirty="0">
                <a:effectLst/>
                <a:latin typeface="Times New Roman" panose="02020603050405020304" pitchFamily="18" charset="0"/>
                <a:ea typeface="Times New Roman" panose="02020603050405020304" pitchFamily="18" charset="0"/>
                <a:cs typeface="Times New Roman" panose="02020603050405020304" pitchFamily="18" charset="0"/>
              </a:rPr>
              <a:t>irect methods: voltage measurement, Rogowski Coil; </a:t>
            </a:r>
          </a:p>
          <a:p>
            <a:pPr marL="0" indent="0" algn="just">
              <a:buNone/>
            </a:pPr>
            <a:r>
              <a:rPr lang="en-US" sz="14400" b="1" dirty="0">
                <a:effectLst/>
                <a:latin typeface="Times New Roman" panose="02020603050405020304" pitchFamily="18" charset="0"/>
                <a:ea typeface="Times New Roman" panose="02020603050405020304" pitchFamily="18" charset="0"/>
                <a:cs typeface="Times New Roman" panose="02020603050405020304" pitchFamily="18" charset="0"/>
              </a:rPr>
              <a:t>3. Reduction of bearing currents: Insulated bearings, conductive greases, shaft grounding contacts and rings, characteristics regulation of frequency converters </a:t>
            </a:r>
          </a:p>
          <a:p>
            <a:pPr marL="0" indent="0" algn="just">
              <a:buNone/>
            </a:pPr>
            <a:endParaRPr lang="en-US" sz="144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514350" marR="0" indent="-514350">
              <a:lnSpc>
                <a:spcPct val="115000"/>
              </a:lnSpc>
              <a:spcBef>
                <a:spcPts val="0"/>
              </a:spcBef>
              <a:spcAft>
                <a:spcPts val="1000"/>
              </a:spcAft>
              <a:buAutoNum type="arabicPeriod"/>
            </a:pPr>
            <a:endParaRPr lang="en-US" sz="2800" dirty="0">
              <a:effectLst/>
              <a:latin typeface="Calibri" panose="020F0502020204030204" pitchFamily="34" charset="0"/>
              <a:ea typeface="Times New Roman" panose="02020603050405020304" pitchFamily="18" charset="0"/>
              <a:cs typeface="Calibri" panose="020F0502020204030204" pitchFamily="34" charset="0"/>
            </a:endParaRP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326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857999" cy="4571999"/>
          </a:xfrm>
        </p:spPr>
        <p:txBody>
          <a:bodyPr>
            <a:normAutofit fontScale="25000" lnSpcReduction="20000"/>
          </a:bodyPr>
          <a:lstStyle/>
          <a:p>
            <a:pPr marL="0" indent="0" algn="just">
              <a:buNone/>
            </a:pPr>
            <a:r>
              <a:rPr lang="en-US" sz="9600" b="1" i="0" u="none" strike="noStrike" baseline="0" dirty="0">
                <a:solidFill>
                  <a:srgbClr val="FF0000"/>
                </a:solidFill>
                <a:latin typeface="Verdana" panose="020B0604030504040204" pitchFamily="34" charset="0"/>
              </a:rPr>
              <a:t>Insulated Bearings</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 the case of motors with a power of more than 100 kW, to reduce bearing currents, there are recommended following solutions in priority order:</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Insulated bearings,</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Insulated shaft,</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Insulated housing of the bearing,</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Insulated rings,</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Hybrid bearings,</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Ceramic bearings,</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Magnetic bearings.</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6CDB0D1-10F5-5372-AF1D-648D7C2855D9}"/>
              </a:ext>
            </a:extLst>
          </p:cNvPr>
          <p:cNvPicPr>
            <a:picLocks noChangeAspect="1"/>
          </p:cNvPicPr>
          <p:nvPr/>
        </p:nvPicPr>
        <p:blipFill>
          <a:blip r:embed="rId3"/>
          <a:stretch>
            <a:fillRect/>
          </a:stretch>
        </p:blipFill>
        <p:spPr>
          <a:xfrm>
            <a:off x="8586988" y="1016539"/>
            <a:ext cx="3605011" cy="2557908"/>
          </a:xfrm>
          <a:prstGeom prst="rect">
            <a:avLst/>
          </a:prstGeom>
        </p:spPr>
      </p:pic>
      <p:pic>
        <p:nvPicPr>
          <p:cNvPr id="7" name="Picture 6">
            <a:extLst>
              <a:ext uri="{FF2B5EF4-FFF2-40B4-BE49-F238E27FC236}">
                <a16:creationId xmlns:a16="http://schemas.microsoft.com/office/drawing/2014/main" id="{543D0976-E465-5141-87F2-1B63FD5985DC}"/>
              </a:ext>
            </a:extLst>
          </p:cNvPr>
          <p:cNvPicPr>
            <a:picLocks noChangeAspect="1"/>
          </p:cNvPicPr>
          <p:nvPr/>
        </p:nvPicPr>
        <p:blipFill>
          <a:blip r:embed="rId4"/>
          <a:stretch>
            <a:fillRect/>
          </a:stretch>
        </p:blipFill>
        <p:spPr>
          <a:xfrm>
            <a:off x="6858000" y="2006522"/>
            <a:ext cx="1825366" cy="1651077"/>
          </a:xfrm>
          <a:prstGeom prst="rect">
            <a:avLst/>
          </a:prstGeom>
        </p:spPr>
      </p:pic>
      <p:pic>
        <p:nvPicPr>
          <p:cNvPr id="9" name="Picture 8">
            <a:extLst>
              <a:ext uri="{FF2B5EF4-FFF2-40B4-BE49-F238E27FC236}">
                <a16:creationId xmlns:a16="http://schemas.microsoft.com/office/drawing/2014/main" id="{F5158453-93E1-852F-220A-927569852D17}"/>
              </a:ext>
            </a:extLst>
          </p:cNvPr>
          <p:cNvPicPr>
            <a:picLocks noChangeAspect="1"/>
          </p:cNvPicPr>
          <p:nvPr/>
        </p:nvPicPr>
        <p:blipFill>
          <a:blip r:embed="rId5"/>
          <a:stretch>
            <a:fillRect/>
          </a:stretch>
        </p:blipFill>
        <p:spPr>
          <a:xfrm>
            <a:off x="8374915" y="3555397"/>
            <a:ext cx="3826610" cy="3175272"/>
          </a:xfrm>
          <a:prstGeom prst="rect">
            <a:avLst/>
          </a:prstGeom>
        </p:spPr>
      </p:pic>
    </p:spTree>
    <p:extLst>
      <p:ext uri="{BB962C8B-B14F-4D97-AF65-F5344CB8AC3E}">
        <p14:creationId xmlns:p14="http://schemas.microsoft.com/office/powerpoint/2010/main" val="3094205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12191999" cy="4571999"/>
          </a:xfrm>
        </p:spPr>
        <p:txBody>
          <a:bodyPr>
            <a:normAutofit fontScale="25000" lnSpcReduction="20000"/>
          </a:bodyPr>
          <a:lstStyle/>
          <a:p>
            <a:pPr marL="0" indent="0" algn="just">
              <a:buNone/>
            </a:pPr>
            <a:r>
              <a:rPr lang="en-US" sz="9600" b="1" i="0" u="none" strike="noStrike" baseline="0" dirty="0">
                <a:solidFill>
                  <a:srgbClr val="FF0000"/>
                </a:solidFill>
                <a:latin typeface="Verdana" panose="020B0604030504040204" pitchFamily="34" charset="0"/>
              </a:rPr>
              <a:t>Insulated Bearings</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The most common method to eliminate the bearing currents is to use insulated bearing(s).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An insulated bearing is a completely ordinary steel bearing, which inner and/or outer rings are covered with a ceramic material.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Usually, this material consists largely of alumina (Al2O3).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An insulated bearing is 5…10 times more expensive than a common bearing.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Since the usage of an insulated bearing increases the price of the electrical machine by ~15%, insulated bearings are usually not included in the standard equipment of smaller motors.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Many of motor manufacturers provide solutions for the reduction of bearing currents with the usage of only one insulated bearing.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This solution can help to reduce the high-frequency shaft currents circulating in the motor. </a:t>
            </a:r>
          </a:p>
          <a:p>
            <a:pPr algn="just">
              <a:buFont typeface="Wingdings" panose="05000000000000000000" pitchFamily="2" charset="2"/>
              <a:buChar char="Ø"/>
            </a:pPr>
            <a:r>
              <a:rPr lang="en-US" sz="9200" b="0" i="0" u="none" strike="noStrike" baseline="0" dirty="0">
                <a:solidFill>
                  <a:srgbClr val="4D4D4D"/>
                </a:solidFill>
                <a:latin typeface="Times New Roman" panose="02020603050405020304" pitchFamily="18" charset="0"/>
                <a:cs typeface="Times New Roman" panose="02020603050405020304" pitchFamily="18" charset="0"/>
              </a:rPr>
              <a:t>In the case of motor failure, it is also advisable to replace the insulated bearing in order to reduce the risks associated with the dismantling and installation.</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8738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476999" cy="4571999"/>
          </a:xfrm>
        </p:spPr>
        <p:txBody>
          <a:bodyPr>
            <a:normAutofit fontScale="25000" lnSpcReduction="20000"/>
          </a:bodyPr>
          <a:lstStyle/>
          <a:p>
            <a:pPr marL="0" indent="0" algn="just">
              <a:buNone/>
            </a:pPr>
            <a:r>
              <a:rPr lang="en-US" sz="8000" b="1" i="0" u="none" strike="noStrike" baseline="0" dirty="0">
                <a:solidFill>
                  <a:srgbClr val="FF0000"/>
                </a:solidFill>
                <a:latin typeface="Verdana" panose="020B0604030504040204" pitchFamily="34" charset="0"/>
              </a:rPr>
              <a:t>Insulated Bearings</a:t>
            </a:r>
            <a:endParaRPr lang="en-US" sz="8000" b="0" i="0" u="none" strike="noStrike" baseline="0" dirty="0">
              <a:solidFill>
                <a:srgbClr val="000000"/>
              </a:solidFill>
              <a:latin typeface="Verdana" panose="020B0604030504040204" pitchFamily="34" charset="0"/>
            </a:endParaRP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If the motor has two insulated bearings, the following should be considered:</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There is a potential difference between the motor shaft and the housing, which can be up to 10% of the motor supply voltage, or in some cases even greater, as shown in graph.</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Shaft voltage can be dangerous to people and to motor-related equipment (such as a tachometer or equipment connected to the motor shaft).</a:t>
            </a:r>
          </a:p>
          <a:p>
            <a:pPr algn="just">
              <a:buFont typeface="Wingdings" panose="05000000000000000000" pitchFamily="2" charset="2"/>
              <a:buChar char="Ø"/>
            </a:pPr>
            <a:r>
              <a:rPr lang="en-US" sz="9600" b="0" i="0" u="none" strike="noStrike" baseline="0" dirty="0">
                <a:solidFill>
                  <a:srgbClr val="4D4D4D"/>
                </a:solidFill>
                <a:latin typeface="Times New Roman" panose="02020603050405020304" pitchFamily="18" charset="0"/>
                <a:cs typeface="Times New Roman" panose="02020603050405020304" pitchFamily="18" charset="0"/>
              </a:rPr>
              <a:t>Purchasing a new motor controlled by a frequency converter, it can be reasonable to choose a motor with an insulated shaft instead.</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F0A5F69-175E-EC2F-0962-128AAAEAA363}"/>
              </a:ext>
            </a:extLst>
          </p:cNvPr>
          <p:cNvPicPr>
            <a:picLocks noChangeAspect="1"/>
          </p:cNvPicPr>
          <p:nvPr/>
        </p:nvPicPr>
        <p:blipFill>
          <a:blip r:embed="rId3"/>
          <a:stretch>
            <a:fillRect/>
          </a:stretch>
        </p:blipFill>
        <p:spPr>
          <a:xfrm>
            <a:off x="6629399" y="1524000"/>
            <a:ext cx="5486401" cy="4130171"/>
          </a:xfrm>
          <a:prstGeom prst="rect">
            <a:avLst/>
          </a:prstGeom>
        </p:spPr>
      </p:pic>
    </p:spTree>
    <p:extLst>
      <p:ext uri="{BB962C8B-B14F-4D97-AF65-F5344CB8AC3E}">
        <p14:creationId xmlns:p14="http://schemas.microsoft.com/office/powerpoint/2010/main" val="1210916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6476999" cy="4571999"/>
          </a:xfrm>
        </p:spPr>
        <p:txBody>
          <a:bodyPr>
            <a:normAutofit fontScale="25000" lnSpcReduction="20000"/>
          </a:bodyPr>
          <a:lstStyle/>
          <a:p>
            <a:pPr marL="0" indent="0" algn="just">
              <a:buNone/>
            </a:pPr>
            <a:r>
              <a:rPr lang="en-US" sz="9600" b="1" i="0" u="none" strike="noStrike" baseline="0" dirty="0">
                <a:solidFill>
                  <a:srgbClr val="FF0000"/>
                </a:solidFill>
                <a:latin typeface="Times New Roman" panose="02020603050405020304" pitchFamily="18" charset="0"/>
                <a:cs typeface="Times New Roman" panose="02020603050405020304" pitchFamily="18" charset="0"/>
              </a:rPr>
              <a:t>Insulated Bearings</a:t>
            </a:r>
            <a:endParaRPr lang="en-US" sz="9600" b="0" i="0" u="none" strike="noStrike" baseline="0" dirty="0">
              <a:solidFill>
                <a:srgbClr val="00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Only in case of ceramic, hybrid or magnetic bearings, shaft currents can be completely avoided.</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As common metal bearings, the housings of hybrid bearings are made of metal. However, the rolling elements are usually made of ceramic. </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The housing of hybrid bearing is made of metal, while the housing of ceramic bearing is made of ceramics. </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Magnetic bearings have many advantages over the common bearings, some of them are as follows:</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No vibration,</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Lubrication is not required,</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No friction,</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Can be used at high speeds (up to 40 000 rpm),</a:t>
            </a:r>
          </a:p>
          <a:p>
            <a:pPr>
              <a:buFont typeface="Wingdings" panose="05000000000000000000" pitchFamily="2" charset="2"/>
              <a:buChar char="Ø"/>
            </a:pPr>
            <a:r>
              <a:rPr lang="en-US" sz="8000" b="0" i="0" u="none" strike="noStrike" baseline="0" dirty="0">
                <a:solidFill>
                  <a:srgbClr val="4D4D4D"/>
                </a:solidFill>
                <a:latin typeface="Times New Roman" panose="02020603050405020304" pitchFamily="18" charset="0"/>
                <a:cs typeface="Times New Roman" panose="02020603050405020304" pitchFamily="18" charset="0"/>
              </a:rPr>
              <a:t>Extended lifespan.</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74FA9DB0-BB5C-A163-E442-FB6A54BF4B68}"/>
              </a:ext>
            </a:extLst>
          </p:cNvPr>
          <p:cNvPicPr>
            <a:picLocks noChangeAspect="1"/>
          </p:cNvPicPr>
          <p:nvPr/>
        </p:nvPicPr>
        <p:blipFill>
          <a:blip r:embed="rId3"/>
          <a:stretch>
            <a:fillRect/>
          </a:stretch>
        </p:blipFill>
        <p:spPr>
          <a:xfrm>
            <a:off x="6781800" y="1775297"/>
            <a:ext cx="5291360" cy="4168301"/>
          </a:xfrm>
          <a:prstGeom prst="rect">
            <a:avLst/>
          </a:prstGeom>
        </p:spPr>
      </p:pic>
    </p:spTree>
    <p:extLst>
      <p:ext uri="{BB962C8B-B14F-4D97-AF65-F5344CB8AC3E}">
        <p14:creationId xmlns:p14="http://schemas.microsoft.com/office/powerpoint/2010/main" val="16549809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12191999" cy="4571999"/>
              </a:xfrm>
            </p:spPr>
            <p:txBody>
              <a:bodyPr>
                <a:normAutofit fontScale="40000" lnSpcReduction="20000"/>
              </a:bodyPr>
              <a:lstStyle/>
              <a:p>
                <a:pPr marL="0" indent="0" algn="just">
                  <a:buNone/>
                </a:pPr>
                <a:r>
                  <a:rPr lang="en-US" sz="7000" b="1" i="0" u="none" strike="noStrike" baseline="0" dirty="0">
                    <a:solidFill>
                      <a:srgbClr val="FF0000"/>
                    </a:solidFill>
                    <a:latin typeface="Times New Roman" panose="02020603050405020304" pitchFamily="18" charset="0"/>
                    <a:cs typeface="Times New Roman" panose="02020603050405020304" pitchFamily="18" charset="0"/>
                  </a:rPr>
                  <a:t>2. Conductive Greases</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The generation of bearing currents and their magnitude in motor bearings are directly related to the dielectric properties of the lubricant used. </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Generally, bearing lubricants can be conditionally classified as follows:</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Conductive greases, which have electrical resistivity in the range </a:t>
                </a:r>
                <a14:m>
                  <m:oMath xmlns:m="http://schemas.openxmlformats.org/officeDocument/2006/math">
                    <m:sSup>
                      <m:sSupPr>
                        <m:ctrlP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ctrlPr>
                      </m:sSupPr>
                      <m:e>
                        <m: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t>10</m:t>
                        </m:r>
                      </m:e>
                      <m:sup>
                        <m: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t>2</m:t>
                        </m:r>
                      </m:sup>
                    </m:sSup>
                  </m:oMath>
                </a14:m>
                <a:r>
                  <a:rPr lang="en-US" sz="6000" b="0" i="0" u="none" strike="noStrike" baseline="0" dirty="0">
                    <a:solidFill>
                      <a:srgbClr val="4D4D4D"/>
                    </a:solidFill>
                    <a:latin typeface="Times New Roman" panose="02020603050405020304" pitchFamily="18" charset="0"/>
                    <a:cs typeface="Times New Roman" panose="02020603050405020304" pitchFamily="18" charset="0"/>
                  </a:rPr>
                  <a:t>…</a:t>
                </a:r>
                <a:r>
                  <a:rPr lang="en-US" sz="6000" dirty="0">
                    <a:solidFill>
                      <a:srgbClr val="4D4D4D"/>
                    </a:solidFill>
                    <a:cs typeface="Times New Roman" panose="02020603050405020304" pitchFamily="18" charset="0"/>
                  </a:rPr>
                  <a:t> </a:t>
                </a:r>
                <a14:m>
                  <m:oMath xmlns:m="http://schemas.openxmlformats.org/officeDocument/2006/math">
                    <m:sSup>
                      <m:sSupPr>
                        <m:ctrlPr>
                          <a:rPr lang="en-US" sz="6000" i="1" dirty="0">
                            <a:solidFill>
                              <a:srgbClr val="4D4D4D"/>
                            </a:solidFill>
                            <a:latin typeface="Cambria Math" panose="02040503050406030204" pitchFamily="18" charset="0"/>
                            <a:cs typeface="Times New Roman" panose="02020603050405020304" pitchFamily="18" charset="0"/>
                          </a:rPr>
                        </m:ctrlPr>
                      </m:sSupPr>
                      <m:e>
                        <m:r>
                          <a:rPr lang="en-US" sz="6000" i="1" dirty="0">
                            <a:solidFill>
                              <a:srgbClr val="4D4D4D"/>
                            </a:solidFill>
                            <a:latin typeface="Cambria Math" panose="02040503050406030204" pitchFamily="18" charset="0"/>
                            <a:cs typeface="Times New Roman" panose="02020603050405020304" pitchFamily="18" charset="0"/>
                          </a:rPr>
                          <m:t>10</m:t>
                        </m:r>
                      </m:e>
                      <m:sup>
                        <m:r>
                          <a:rPr lang="en-US" sz="6000" b="0" i="1" dirty="0" smtClean="0">
                            <a:solidFill>
                              <a:srgbClr val="4D4D4D"/>
                            </a:solidFill>
                            <a:latin typeface="Cambria Math" panose="02040503050406030204" pitchFamily="18" charset="0"/>
                            <a:cs typeface="Times New Roman" panose="02020603050405020304" pitchFamily="18" charset="0"/>
                          </a:rPr>
                          <m:t>5</m:t>
                        </m:r>
                      </m:sup>
                    </m:sSup>
                    <m:r>
                      <a:rPr lang="en-US" sz="6000" i="1" dirty="0">
                        <a:solidFill>
                          <a:srgbClr val="4D4D4D"/>
                        </a:solidFill>
                        <a:latin typeface="Cambria Math" panose="02040503050406030204" pitchFamily="18" charset="0"/>
                        <a:cs typeface="Times New Roman" panose="02020603050405020304" pitchFamily="18" charset="0"/>
                      </a:rPr>
                      <m:t> </m:t>
                    </m:r>
                  </m:oMath>
                </a14:m>
                <a:r>
                  <a:rPr lang="en-US" sz="6000" b="0" i="0" u="none" strike="noStrike" baseline="0" dirty="0">
                    <a:solidFill>
                      <a:srgbClr val="4D4D4D"/>
                    </a:solidFill>
                    <a:latin typeface="Times New Roman" panose="02020603050405020304" pitchFamily="18" charset="0"/>
                    <a:cs typeface="Times New Roman" panose="02020603050405020304" pitchFamily="18" charset="0"/>
                  </a:rPr>
                  <a:t>Ω·cm,</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Non-conductive greases, which have electrical resistivity in the range </a:t>
                </a:r>
                <a14:m>
                  <m:oMath xmlns:m="http://schemas.openxmlformats.org/officeDocument/2006/math">
                    <m:sSup>
                      <m:sSupPr>
                        <m:ctrlP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ctrlPr>
                      </m:sSupPr>
                      <m:e>
                        <m: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t>10</m:t>
                        </m:r>
                      </m:e>
                      <m:sup>
                        <m: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t>7</m:t>
                        </m:r>
                      </m:sup>
                    </m:sSup>
                    <m:r>
                      <a:rPr lang="en-US" sz="6000" b="0" i="1" u="none" strike="noStrike" baseline="0" dirty="0" smtClean="0">
                        <a:solidFill>
                          <a:srgbClr val="4D4D4D"/>
                        </a:solidFill>
                        <a:latin typeface="Cambria Math" panose="02040503050406030204" pitchFamily="18" charset="0"/>
                        <a:cs typeface="Times New Roman" panose="02020603050405020304" pitchFamily="18" charset="0"/>
                      </a:rPr>
                      <m:t> </m:t>
                    </m:r>
                  </m:oMath>
                </a14:m>
                <a:r>
                  <a:rPr lang="en-US" sz="6000" b="0" i="0" u="none" strike="noStrike" baseline="0" dirty="0">
                    <a:solidFill>
                      <a:srgbClr val="4D4D4D"/>
                    </a:solidFill>
                    <a:latin typeface="Times New Roman" panose="02020603050405020304" pitchFamily="18" charset="0"/>
                    <a:cs typeface="Times New Roman" panose="02020603050405020304" pitchFamily="18" charset="0"/>
                  </a:rPr>
                  <a:t>…</a:t>
                </a:r>
                <a:r>
                  <a:rPr lang="en-US" sz="6000" dirty="0">
                    <a:solidFill>
                      <a:srgbClr val="4D4D4D"/>
                    </a:solidFill>
                    <a:cs typeface="Times New Roman" panose="02020603050405020304" pitchFamily="18" charset="0"/>
                  </a:rPr>
                  <a:t> </a:t>
                </a:r>
                <a14:m>
                  <m:oMath xmlns:m="http://schemas.openxmlformats.org/officeDocument/2006/math">
                    <m:sSup>
                      <m:sSupPr>
                        <m:ctrlPr>
                          <a:rPr lang="en-US" sz="6000" i="1" dirty="0">
                            <a:solidFill>
                              <a:srgbClr val="4D4D4D"/>
                            </a:solidFill>
                            <a:latin typeface="Cambria Math" panose="02040503050406030204" pitchFamily="18" charset="0"/>
                            <a:cs typeface="Times New Roman" panose="02020603050405020304" pitchFamily="18" charset="0"/>
                          </a:rPr>
                        </m:ctrlPr>
                      </m:sSupPr>
                      <m:e>
                        <m:r>
                          <a:rPr lang="en-US" sz="6000" i="1" dirty="0">
                            <a:solidFill>
                              <a:srgbClr val="4D4D4D"/>
                            </a:solidFill>
                            <a:latin typeface="Cambria Math" panose="02040503050406030204" pitchFamily="18" charset="0"/>
                            <a:cs typeface="Times New Roman" panose="02020603050405020304" pitchFamily="18" charset="0"/>
                          </a:rPr>
                          <m:t>10</m:t>
                        </m:r>
                      </m:e>
                      <m:sup>
                        <m:r>
                          <a:rPr lang="en-US" sz="6000" b="0" i="1" dirty="0" smtClean="0">
                            <a:solidFill>
                              <a:srgbClr val="4D4D4D"/>
                            </a:solidFill>
                            <a:latin typeface="Cambria Math" panose="02040503050406030204" pitchFamily="18" charset="0"/>
                            <a:cs typeface="Times New Roman" panose="02020603050405020304" pitchFamily="18" charset="0"/>
                          </a:rPr>
                          <m:t>8</m:t>
                        </m:r>
                      </m:sup>
                    </m:sSup>
                    <m:r>
                      <a:rPr lang="en-US" sz="6000" i="1" dirty="0">
                        <a:solidFill>
                          <a:srgbClr val="4D4D4D"/>
                        </a:solidFill>
                        <a:latin typeface="Cambria Math" panose="02040503050406030204" pitchFamily="18" charset="0"/>
                        <a:cs typeface="Times New Roman" panose="02020603050405020304" pitchFamily="18" charset="0"/>
                      </a:rPr>
                      <m:t> </m:t>
                    </m:r>
                  </m:oMath>
                </a14:m>
                <a:r>
                  <a:rPr lang="en-US" sz="6000" b="0" i="0" u="none" strike="noStrike" baseline="0" dirty="0">
                    <a:solidFill>
                      <a:srgbClr val="4D4D4D"/>
                    </a:solidFill>
                    <a:latin typeface="Times New Roman" panose="02020603050405020304" pitchFamily="18" charset="0"/>
                    <a:cs typeface="Times New Roman" panose="02020603050405020304" pitchFamily="18" charset="0"/>
                  </a:rPr>
                  <a:t>Ω·cm.</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If there are used lubricants with low electrical resistivity, the bearing capacity is relatively small and their electrical conductivity is generally sufficient to direct the currents to flow them from the rotor to the motor housing safely and without damaging the bearings. </a:t>
                </a:r>
              </a:p>
              <a:p>
                <a:pPr algn="just">
                  <a:buFont typeface="Wingdings" panose="05000000000000000000" pitchFamily="2" charset="2"/>
                  <a:buChar char="Ø"/>
                </a:pPr>
                <a:r>
                  <a:rPr lang="en-US" sz="6000" b="0" i="0" u="none" strike="noStrike" baseline="0" dirty="0">
                    <a:solidFill>
                      <a:srgbClr val="4D4D4D"/>
                    </a:solidFill>
                    <a:latin typeface="Times New Roman" panose="02020603050405020304" pitchFamily="18" charset="0"/>
                    <a:cs typeface="Times New Roman" panose="02020603050405020304" pitchFamily="18" charset="0"/>
                  </a:rPr>
                  <a:t>To increase the electrical conductivity, metallic dust is added to the lubricant, which reduces the relative dielectric constant of the lubricant by 1000 times.</a:t>
                </a:r>
              </a:p>
            </p:txBody>
          </p:sp>
        </mc:Choice>
        <mc:Fallback>
          <p:sp>
            <p:nvSpPr>
              <p:cNvPr id="2" name="Content Placeholder 1">
                <a:extLst>
                  <a:ext uri="{FF2B5EF4-FFF2-40B4-BE49-F238E27FC236}">
                    <a16:creationId xmlns:a16="http://schemas.microsoft.com/office/drawing/2014/main" id="{C430D371-FD7F-E44D-8A82-1BB50A3AB066}"/>
                  </a:ext>
                </a:extLst>
              </p:cNvPr>
              <p:cNvSpPr>
                <a:spLocks noGrp="1" noRot="1" noChangeAspect="1" noMove="1" noResize="1" noEditPoints="1" noAdjustHandles="1" noChangeArrowheads="1" noChangeShapeType="1" noTextEdit="1"/>
              </p:cNvSpPr>
              <p:nvPr>
                <p:ph idx="1"/>
              </p:nvPr>
            </p:nvSpPr>
            <p:spPr>
              <a:xfrm>
                <a:off x="1" y="1371600"/>
                <a:ext cx="12191999" cy="4571999"/>
              </a:xfrm>
              <a:blipFill>
                <a:blip r:embed="rId3"/>
                <a:stretch>
                  <a:fillRect l="-1000" t="-3200" r="-75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1038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7010399" cy="4571999"/>
          </a:xfrm>
        </p:spPr>
        <p:txBody>
          <a:bodyPr>
            <a:normAutofit/>
          </a:bodyPr>
          <a:lstStyle/>
          <a:p>
            <a:pPr marL="0" indent="0" algn="just">
              <a:buNone/>
            </a:pPr>
            <a:r>
              <a:rPr lang="en-US" sz="2800" b="1" i="0" u="none" strike="noStrike" baseline="0" dirty="0">
                <a:solidFill>
                  <a:srgbClr val="FF0000"/>
                </a:solidFill>
                <a:latin typeface="Times New Roman" panose="02020603050405020304" pitchFamily="18" charset="0"/>
                <a:cs typeface="Times New Roman" panose="02020603050405020304" pitchFamily="18" charset="0"/>
              </a:rPr>
              <a:t>2. Conductive Greases</a:t>
            </a:r>
            <a:endParaRPr lang="en-US" sz="1800" b="0" i="0" u="none" strike="noStrike" baseline="0" dirty="0">
              <a:solidFill>
                <a:srgbClr val="000000"/>
              </a:solidFill>
              <a:latin typeface="Verdana" panose="020B0604030504040204" pitchFamily="34" charset="0"/>
            </a:endParaRP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Using conductive greases, it must be considered these greases shorten the lifespan of the bearing by about three times.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Because of the extremely abrasive conductor debris contained in the grease, microcracks are to be created on the bearing surface, especially in case of high rotational speed.</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Besides, electrical conductivity of the lubricant is not constant and depends on the operating conditions changing over the time.</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E9D8894-40A5-570A-0003-336DCB03DE20}"/>
              </a:ext>
            </a:extLst>
          </p:cNvPr>
          <p:cNvPicPr>
            <a:picLocks noChangeAspect="1"/>
          </p:cNvPicPr>
          <p:nvPr/>
        </p:nvPicPr>
        <p:blipFill>
          <a:blip r:embed="rId3"/>
          <a:stretch>
            <a:fillRect/>
          </a:stretch>
        </p:blipFill>
        <p:spPr>
          <a:xfrm>
            <a:off x="7162800" y="2057400"/>
            <a:ext cx="5056583" cy="3124200"/>
          </a:xfrm>
          <a:prstGeom prst="rect">
            <a:avLst/>
          </a:prstGeom>
        </p:spPr>
      </p:pic>
    </p:spTree>
    <p:extLst>
      <p:ext uri="{BB962C8B-B14F-4D97-AF65-F5344CB8AC3E}">
        <p14:creationId xmlns:p14="http://schemas.microsoft.com/office/powerpoint/2010/main" val="640661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7010399" cy="4571999"/>
          </a:xfrm>
        </p:spPr>
        <p:txBody>
          <a:bodyPr>
            <a:normAutofit fontScale="92500"/>
          </a:bodyPr>
          <a:lstStyle/>
          <a:p>
            <a:pPr marL="0" indent="0" algn="just">
              <a:buNone/>
            </a:pPr>
            <a:r>
              <a:rPr lang="en-US" sz="2800" b="1" i="0" u="none" strike="noStrike" baseline="0" dirty="0">
                <a:solidFill>
                  <a:srgbClr val="FF0000"/>
                </a:solidFill>
                <a:latin typeface="Times New Roman" panose="02020603050405020304" pitchFamily="18" charset="0"/>
                <a:cs typeface="Times New Roman" panose="02020603050405020304" pitchFamily="18" charset="0"/>
              </a:rPr>
              <a:t>2. Conductive Greases</a:t>
            </a:r>
            <a:endParaRPr lang="en-US" sz="1800" b="0" i="0" u="none" strike="noStrike" baseline="0" dirty="0">
              <a:solidFill>
                <a:srgbClr val="000000"/>
              </a:solidFill>
              <a:latin typeface="Verdana" panose="020B0604030504040204" pitchFamily="34" charset="0"/>
            </a:endParaRP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Although the use of a conductive lubricant is the cheapest and fastest way to solve the problem of bearing currents, this method may be recommended rather than a temporary solution.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Due to the spark solutions, metal debris is released from the bearing surface, which gets into the lubricant and significantly increases the electrical conductor properties of the lubricant.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During sparking, the lubricant and impurities oxidize, causing the grease to darkening, shorten the life of the lubricant and degrade lubrication properties.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AEC8A6E5-AEDD-FF87-9D44-21BEF8E01DCD}"/>
              </a:ext>
            </a:extLst>
          </p:cNvPr>
          <p:cNvPicPr>
            <a:picLocks noChangeAspect="1"/>
          </p:cNvPicPr>
          <p:nvPr/>
        </p:nvPicPr>
        <p:blipFill>
          <a:blip r:embed="rId3"/>
          <a:stretch>
            <a:fillRect/>
          </a:stretch>
        </p:blipFill>
        <p:spPr>
          <a:xfrm>
            <a:off x="7078293" y="1766887"/>
            <a:ext cx="4915081" cy="3324225"/>
          </a:xfrm>
          <a:prstGeom prst="rect">
            <a:avLst/>
          </a:prstGeom>
        </p:spPr>
      </p:pic>
    </p:spTree>
    <p:extLst>
      <p:ext uri="{BB962C8B-B14F-4D97-AF65-F5344CB8AC3E}">
        <p14:creationId xmlns:p14="http://schemas.microsoft.com/office/powerpoint/2010/main" val="731551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12191999" cy="4571999"/>
          </a:xfrm>
        </p:spPr>
        <p:txBody>
          <a:bodyPr>
            <a:normAutofit lnSpcReduction="10000"/>
          </a:bodyPr>
          <a:lstStyle/>
          <a:p>
            <a:pPr marL="0" indent="0" algn="just">
              <a:buNone/>
            </a:pPr>
            <a:r>
              <a:rPr lang="en-US" sz="2600" b="1" dirty="0">
                <a:solidFill>
                  <a:srgbClr val="FF0000"/>
                </a:solidFill>
                <a:latin typeface="Times New Roman" panose="02020603050405020304" pitchFamily="18" charset="0"/>
                <a:cs typeface="Times New Roman" panose="02020603050405020304" pitchFamily="18" charset="0"/>
              </a:rPr>
              <a:t>3. </a:t>
            </a:r>
            <a:r>
              <a:rPr lang="en-US" sz="2600" b="1" i="0" u="none" strike="noStrike" baseline="0" dirty="0">
                <a:solidFill>
                  <a:srgbClr val="FF0000"/>
                </a:solidFill>
                <a:latin typeface="Verdana" panose="020B0604030504040204" pitchFamily="34" charset="0"/>
              </a:rPr>
              <a:t>Shaft Grounding Contacts and Rings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Basically, there are two methods to protect the motor controlled by frequency converters from shaft currents and spark solutions are:</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Dielectric separation between the motor shaft and the housing so that the bearings cannot pass through the bearings,</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Creation of electrical connection between the motor shaft and the housing, for which the shaft grounding contacts and rings are well suited.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operating principle of grounding contacts is identical to the brushes used to feed the windings of the DC motor.</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lifespan of the brushes is mostly determined by the compressive force of the electrical transmission with which the brush is pressed against contact.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higher the pressure, the faster the brush wears. </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Grounding rings are made from hundreds of thousands to millions of carbon fibers, which are only a few microns in diameter and about ten millimeters in length. </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8992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7772399" cy="4571999"/>
          </a:xfrm>
        </p:spPr>
        <p:txBody>
          <a:bodyPr>
            <a:noAutofit/>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3. </a:t>
            </a:r>
            <a:r>
              <a:rPr lang="en-US" b="1" i="0" u="none" strike="noStrike" baseline="0" dirty="0">
                <a:solidFill>
                  <a:srgbClr val="FF0000"/>
                </a:solidFill>
                <a:latin typeface="Times New Roman" panose="02020603050405020304" pitchFamily="18" charset="0"/>
                <a:cs typeface="Times New Roman" panose="02020603050405020304" pitchFamily="18" charset="0"/>
              </a:rPr>
              <a:t>Shaft Grounding Contacts and Rings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Grounding contacts can have an uneven electrical contact. In this case, brushes are to be changed and monitored constantly.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The installation of the grounding ring is not more complicated than the grounding contact.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However, since the microfibers of the grounding ring are in minimal contact with the shaft (or there is no direct contact), it is recommended to cover the fibrous part of the motor shaft under the grounding ring with a special conductive silver paint.</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0BEBB539-4561-911A-6202-CDDCF1A24CAD}"/>
              </a:ext>
            </a:extLst>
          </p:cNvPr>
          <p:cNvPicPr>
            <a:picLocks noChangeAspect="1"/>
          </p:cNvPicPr>
          <p:nvPr/>
        </p:nvPicPr>
        <p:blipFill>
          <a:blip r:embed="rId3"/>
          <a:stretch>
            <a:fillRect/>
          </a:stretch>
        </p:blipFill>
        <p:spPr>
          <a:xfrm>
            <a:off x="8991600" y="1008396"/>
            <a:ext cx="3200400" cy="2589703"/>
          </a:xfrm>
          <a:prstGeom prst="rect">
            <a:avLst/>
          </a:prstGeom>
        </p:spPr>
      </p:pic>
      <p:pic>
        <p:nvPicPr>
          <p:cNvPr id="12" name="Picture 11">
            <a:extLst>
              <a:ext uri="{FF2B5EF4-FFF2-40B4-BE49-F238E27FC236}">
                <a16:creationId xmlns:a16="http://schemas.microsoft.com/office/drawing/2014/main" id="{622EDA04-2CA0-4208-7B9F-33F7DA56492C}"/>
              </a:ext>
            </a:extLst>
          </p:cNvPr>
          <p:cNvPicPr>
            <a:picLocks noChangeAspect="1"/>
          </p:cNvPicPr>
          <p:nvPr/>
        </p:nvPicPr>
        <p:blipFill>
          <a:blip r:embed="rId4"/>
          <a:stretch>
            <a:fillRect/>
          </a:stretch>
        </p:blipFill>
        <p:spPr>
          <a:xfrm>
            <a:off x="7772400" y="3657598"/>
            <a:ext cx="4387609" cy="3200402"/>
          </a:xfrm>
          <a:prstGeom prst="rect">
            <a:avLst/>
          </a:prstGeom>
        </p:spPr>
      </p:pic>
    </p:spTree>
    <p:extLst>
      <p:ext uri="{BB962C8B-B14F-4D97-AF65-F5344CB8AC3E}">
        <p14:creationId xmlns:p14="http://schemas.microsoft.com/office/powerpoint/2010/main" val="4230256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12191999" cy="4571999"/>
          </a:xfrm>
        </p:spPr>
        <p:txBody>
          <a:bodyPr>
            <a:normAutofit/>
          </a:bodyPr>
          <a:lstStyle/>
          <a:p>
            <a:pPr marL="0" indent="0" algn="just">
              <a:buNone/>
            </a:pPr>
            <a:r>
              <a:rPr lang="en-US" sz="2000" b="1" dirty="0">
                <a:solidFill>
                  <a:srgbClr val="FF0000"/>
                </a:solidFill>
                <a:latin typeface="Times New Roman" panose="02020603050405020304" pitchFamily="18" charset="0"/>
                <a:cs typeface="Times New Roman" panose="02020603050405020304" pitchFamily="18" charset="0"/>
              </a:rPr>
              <a:t>4. </a:t>
            </a:r>
            <a:r>
              <a:rPr lang="en-US" sz="2000" b="1" i="0" u="none" strike="noStrike" baseline="0" dirty="0">
                <a:solidFill>
                  <a:srgbClr val="FF0000"/>
                </a:solidFill>
                <a:latin typeface="Times New Roman" panose="02020603050405020304" pitchFamily="18" charset="0"/>
                <a:cs typeface="Times New Roman" panose="02020603050405020304" pitchFamily="18" charset="0"/>
              </a:rPr>
              <a:t>CHARACTERISTICS REGULATION OF FREQUENCY CONVERTERS</a:t>
            </a:r>
          </a:p>
          <a:p>
            <a:pPr>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Basically, bearing currents can be caused by the following non-adjustable technical characteristics of the frequency converter:</a:t>
            </a:r>
          </a:p>
          <a:p>
            <a:pPr lvl="1">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Frequency converter power electronics (design and components),</a:t>
            </a:r>
          </a:p>
          <a:p>
            <a:pPr lvl="1">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Presence of built-in filters,</a:t>
            </a:r>
          </a:p>
          <a:p>
            <a:pPr lvl="1">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PWM topology,</a:t>
            </a:r>
          </a:p>
          <a:p>
            <a:pPr lvl="1">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Frequency converter power supply type. </a:t>
            </a:r>
          </a:p>
          <a:p>
            <a:pPr lvl="1">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Operating principle of frequency converter (frequency control or vector control).</a:t>
            </a:r>
          </a:p>
          <a:p>
            <a:pPr>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number of power electronics output stages in the frequency converter has the largest and most decisive effect on the generation of bearing currents. </a:t>
            </a:r>
          </a:p>
          <a:p>
            <a:pPr>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 vast majority of frequency converters used in industry are two-level, but already at the output of a three-level frequency converter, which minimize or even eliminate the risk of spark discharges in motor bearings.</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2807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ctr">
              <a:buNone/>
            </a:pPr>
            <a:r>
              <a:rPr lang="en-US" sz="1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Machine Testing and Fault Diagnostics: Fault Indicators and Fault Representing Equations</a:t>
            </a:r>
          </a:p>
          <a:p>
            <a:pPr marL="0" indent="0" algn="just">
              <a:buNone/>
            </a:pPr>
            <a:endParaRPr lang="en-US" sz="59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sz="11200" b="1" dirty="0">
                <a:solidFill>
                  <a:srgbClr val="FF0000"/>
                </a:solidFill>
                <a:latin typeface="Times New Roman" panose="02020603050405020304" pitchFamily="18" charset="0"/>
                <a:cs typeface="Times New Roman" panose="02020603050405020304" pitchFamily="18" charset="0"/>
              </a:rPr>
              <a:t>Common Fault Indicators Include:</a:t>
            </a:r>
          </a:p>
          <a:p>
            <a:pPr algn="just">
              <a:buFont typeface="+mj-lt"/>
              <a:buAutoNum type="arabicPeriod"/>
            </a:pPr>
            <a:r>
              <a:rPr lang="en-US" sz="11200" b="1" dirty="0">
                <a:solidFill>
                  <a:schemeClr val="tx1"/>
                </a:solidFill>
                <a:latin typeface="Times New Roman" panose="02020603050405020304" pitchFamily="18" charset="0"/>
                <a:cs typeface="Times New Roman" panose="02020603050405020304" pitchFamily="18" charset="0"/>
              </a:rPr>
              <a:t>Electrical Systems:</a:t>
            </a:r>
          </a:p>
          <a:p>
            <a:pPr marL="1143000" indent="-1143000" algn="just">
              <a:buAutoNum type="romanLcPeriod"/>
            </a:pPr>
            <a:r>
              <a:rPr lang="en-US" sz="11200" b="1" dirty="0">
                <a:latin typeface="Times New Roman" panose="02020603050405020304" pitchFamily="18" charset="0"/>
                <a:cs typeface="Times New Roman" panose="02020603050405020304" pitchFamily="18" charset="0"/>
              </a:rPr>
              <a:t>Voltage Drop:</a:t>
            </a:r>
            <a:r>
              <a:rPr lang="en-US" sz="11200" dirty="0">
                <a:latin typeface="Times New Roman" panose="02020603050405020304" pitchFamily="18" charset="0"/>
                <a:cs typeface="Times New Roman" panose="02020603050405020304" pitchFamily="18" charset="0"/>
              </a:rPr>
              <a:t> Sudden drops in voltage levels can indicate faults such as short circuits or overloads.</a:t>
            </a:r>
          </a:p>
          <a:p>
            <a:pPr marL="1143000" indent="-1143000" algn="just">
              <a:buAutoNum type="romanLcPeriod"/>
            </a:pPr>
            <a:r>
              <a:rPr lang="en-US" sz="11200" b="1" dirty="0">
                <a:latin typeface="Times New Roman" panose="02020603050405020304" pitchFamily="18" charset="0"/>
                <a:cs typeface="Times New Roman" panose="02020603050405020304" pitchFamily="18" charset="0"/>
              </a:rPr>
              <a:t>Current Spike:</a:t>
            </a:r>
            <a:r>
              <a:rPr lang="en-US" sz="11200" dirty="0">
                <a:latin typeface="Times New Roman" panose="02020603050405020304" pitchFamily="18" charset="0"/>
                <a:cs typeface="Times New Roman" panose="02020603050405020304" pitchFamily="18" charset="0"/>
              </a:rPr>
              <a:t> Unusually high current can indicate faults such as short circuits or insulation failures.</a:t>
            </a:r>
          </a:p>
          <a:p>
            <a:pPr marL="1143000" indent="-1143000" algn="just">
              <a:buAutoNum type="romanLcPeriod"/>
            </a:pPr>
            <a:r>
              <a:rPr lang="en-US" sz="11200" b="1" dirty="0">
                <a:latin typeface="Times New Roman" panose="02020603050405020304" pitchFamily="18" charset="0"/>
                <a:cs typeface="Times New Roman" panose="02020603050405020304" pitchFamily="18" charset="0"/>
              </a:rPr>
              <a:t>Harmonics:</a:t>
            </a:r>
            <a:r>
              <a:rPr lang="en-US" sz="11200" dirty="0">
                <a:latin typeface="Times New Roman" panose="02020603050405020304" pitchFamily="18" charset="0"/>
                <a:cs typeface="Times New Roman" panose="02020603050405020304" pitchFamily="18" charset="0"/>
              </a:rPr>
              <a:t> Presence of harmonic distortions can indicate issues like transformer saturation or non-linear loads.</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6500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7010399" cy="4571999"/>
          </a:xfrm>
        </p:spPr>
        <p:txBody>
          <a:bodyPr>
            <a:normAutofit fontScale="92500"/>
          </a:bodyPr>
          <a:lstStyle/>
          <a:p>
            <a:pPr marL="0" indent="0" algn="just">
              <a:buNone/>
            </a:pPr>
            <a:r>
              <a:rPr lang="en-US" sz="2000" b="1" dirty="0">
                <a:solidFill>
                  <a:srgbClr val="FF0000"/>
                </a:solidFill>
                <a:latin typeface="Times New Roman" panose="02020603050405020304" pitchFamily="18" charset="0"/>
                <a:cs typeface="Times New Roman" panose="02020603050405020304" pitchFamily="18" charset="0"/>
              </a:rPr>
              <a:t>4. </a:t>
            </a:r>
            <a:r>
              <a:rPr lang="en-US" sz="2000" b="1" i="0" u="none" strike="noStrike" baseline="0" dirty="0">
                <a:solidFill>
                  <a:srgbClr val="FF0000"/>
                </a:solidFill>
                <a:latin typeface="Times New Roman" panose="02020603050405020304" pitchFamily="18" charset="0"/>
                <a:cs typeface="Times New Roman" panose="02020603050405020304" pitchFamily="18" charset="0"/>
              </a:rPr>
              <a:t>CHARACTERISTICS REGULATION OF FREQUENCY CONVERTERS</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Although multilevel frequency converters significantly reduce motor leakage currents, multilevel inverters are very expensive, so it may still be more economical to choose a two-level inverter with integrated filters to reduce shaft currents and interference. </a:t>
            </a:r>
          </a:p>
          <a:p>
            <a:pPr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Standardly, there are used the following filters:</a:t>
            </a:r>
          </a:p>
          <a:p>
            <a:pPr lvl="1" algn="just">
              <a:buFont typeface="Wingdings" panose="05000000000000000000" pitchFamily="2" charset="2"/>
              <a:buChar char="Ø"/>
            </a:pPr>
            <a:r>
              <a:rPr lang="en-US" b="0" i="0" u="none" strike="noStrike" baseline="0" dirty="0" err="1">
                <a:solidFill>
                  <a:srgbClr val="4D4D4D"/>
                </a:solidFill>
                <a:latin typeface="Times New Roman" panose="02020603050405020304" pitchFamily="18" charset="0"/>
                <a:cs typeface="Times New Roman" panose="02020603050405020304" pitchFamily="18" charset="0"/>
              </a:rPr>
              <a:t>dU</a:t>
            </a:r>
            <a:r>
              <a:rPr lang="en-US" b="0" i="0" u="none" strike="noStrike" baseline="0" dirty="0">
                <a:solidFill>
                  <a:srgbClr val="4D4D4D"/>
                </a:solidFill>
                <a:latin typeface="Times New Roman" panose="02020603050405020304" pitchFamily="18" charset="0"/>
                <a:cs typeface="Times New Roman" panose="02020603050405020304" pitchFamily="18" charset="0"/>
              </a:rPr>
              <a:t>/dt filter,</a:t>
            </a:r>
          </a:p>
          <a:p>
            <a:pPr lvl="1"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Sine wave filter,</a:t>
            </a:r>
          </a:p>
          <a:p>
            <a:pPr lvl="1"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Filter for reduction of higher harmonics,</a:t>
            </a:r>
          </a:p>
          <a:p>
            <a:pPr lvl="1" algn="just">
              <a:buFont typeface="Wingdings" panose="05000000000000000000" pitchFamily="2" charset="2"/>
              <a:buChar char="Ø"/>
            </a:pPr>
            <a:r>
              <a:rPr lang="en-US" b="0" i="0" u="none" strike="noStrike" baseline="0" dirty="0">
                <a:solidFill>
                  <a:srgbClr val="4D4D4D"/>
                </a:solidFill>
                <a:latin typeface="Times New Roman" panose="02020603050405020304" pitchFamily="18" charset="0"/>
                <a:cs typeface="Times New Roman" panose="02020603050405020304" pitchFamily="18" charset="0"/>
              </a:rPr>
              <a:t>EMC filter.</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E3D11A4-4417-6D08-4B35-A2D47E62F11D}"/>
              </a:ext>
            </a:extLst>
          </p:cNvPr>
          <p:cNvPicPr>
            <a:picLocks noChangeAspect="1"/>
          </p:cNvPicPr>
          <p:nvPr/>
        </p:nvPicPr>
        <p:blipFill>
          <a:blip r:embed="rId3"/>
          <a:stretch>
            <a:fillRect/>
          </a:stretch>
        </p:blipFill>
        <p:spPr>
          <a:xfrm>
            <a:off x="7198743" y="1371600"/>
            <a:ext cx="5005423" cy="4114800"/>
          </a:xfrm>
          <a:prstGeom prst="rect">
            <a:avLst/>
          </a:prstGeom>
        </p:spPr>
      </p:pic>
    </p:spTree>
    <p:extLst>
      <p:ext uri="{BB962C8B-B14F-4D97-AF65-F5344CB8AC3E}">
        <p14:creationId xmlns:p14="http://schemas.microsoft.com/office/powerpoint/2010/main" val="39155059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1" y="1371600"/>
            <a:ext cx="7010399" cy="4571999"/>
          </a:xfrm>
        </p:spPr>
        <p:txBody>
          <a:bodyPr>
            <a:normAutofit fontScale="85000" lnSpcReduction="10000"/>
          </a:bodyPr>
          <a:lstStyle/>
          <a:p>
            <a:pPr marL="0" indent="0" algn="just">
              <a:buNone/>
            </a:pPr>
            <a:r>
              <a:rPr lang="en-US" sz="2000" b="1" dirty="0">
                <a:solidFill>
                  <a:srgbClr val="FF0000"/>
                </a:solidFill>
                <a:latin typeface="Times New Roman" panose="02020603050405020304" pitchFamily="18" charset="0"/>
                <a:cs typeface="Times New Roman" panose="02020603050405020304" pitchFamily="18" charset="0"/>
              </a:rPr>
              <a:t>4. </a:t>
            </a:r>
            <a:r>
              <a:rPr lang="en-US" sz="2000" b="1" i="0" u="none" strike="noStrike" baseline="0" dirty="0">
                <a:solidFill>
                  <a:srgbClr val="FF0000"/>
                </a:solidFill>
                <a:latin typeface="Times New Roman" panose="02020603050405020304" pitchFamily="18" charset="0"/>
                <a:cs typeface="Times New Roman" panose="02020603050405020304" pitchFamily="18" charset="0"/>
              </a:rPr>
              <a:t>CHARACTERISTICS REGULATION OF FREQUENCY CONVERTERS</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Purchasing a new frequency converter, it is recommended to choose the PWM topology, which allows to reduce the generation of shaft currents (switching frequency is supposed to be low).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For example, Soft-Switching PWM is suitable, which allows the motor to be operated at a relatively low switching frequency.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In theory, there are also proposed many different PWD methods have been proposed, such as Zero Common-Mode PWM (ZCM), Zero Common-Mode Subharmonic PWM (ZCM-SPWM), Active-Zero-State (AZS), Remote-Three-State (RTS), Nearest-Three-State (NTS).</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However, different strategies can degrade the efficiency of the frequency converter or increase the higher harmonic generation.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Due to what these algorithms have not found practical usage.</a:t>
            </a:r>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BB44C98-77EF-B69B-FAA5-AE018AD62D4A}"/>
              </a:ext>
            </a:extLst>
          </p:cNvPr>
          <p:cNvPicPr>
            <a:picLocks noChangeAspect="1"/>
          </p:cNvPicPr>
          <p:nvPr/>
        </p:nvPicPr>
        <p:blipFill>
          <a:blip r:embed="rId3"/>
          <a:stretch>
            <a:fillRect/>
          </a:stretch>
        </p:blipFill>
        <p:spPr>
          <a:xfrm>
            <a:off x="7391400" y="1225280"/>
            <a:ext cx="4744832" cy="3270520"/>
          </a:xfrm>
          <a:prstGeom prst="rect">
            <a:avLst/>
          </a:prstGeom>
        </p:spPr>
      </p:pic>
    </p:spTree>
    <p:extLst>
      <p:ext uri="{BB962C8B-B14F-4D97-AF65-F5344CB8AC3E}">
        <p14:creationId xmlns:p14="http://schemas.microsoft.com/office/powerpoint/2010/main" val="1149967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F5DBC805-DA68-33C0-6617-67292A5E1AD3}"/>
              </a:ext>
            </a:extLst>
          </p:cNvPr>
          <p:cNvPicPr>
            <a:picLocks noChangeAspect="1"/>
          </p:cNvPicPr>
          <p:nvPr/>
        </p:nvPicPr>
        <p:blipFill>
          <a:blip r:embed="rId3"/>
          <a:stretch>
            <a:fillRect/>
          </a:stretch>
        </p:blipFill>
        <p:spPr>
          <a:xfrm>
            <a:off x="-2196" y="1676400"/>
            <a:ext cx="12194196" cy="5181600"/>
          </a:xfrm>
          <a:prstGeom prst="rect">
            <a:avLst/>
          </a:prstGeom>
        </p:spPr>
      </p:pic>
      <p:sp>
        <p:nvSpPr>
          <p:cNvPr id="9" name="TextBox 8">
            <a:extLst>
              <a:ext uri="{FF2B5EF4-FFF2-40B4-BE49-F238E27FC236}">
                <a16:creationId xmlns:a16="http://schemas.microsoft.com/office/drawing/2014/main" id="{92CC4E01-3A28-08AC-EA1A-04C1D13D6538}"/>
              </a:ext>
            </a:extLst>
          </p:cNvPr>
          <p:cNvSpPr txBox="1"/>
          <p:nvPr/>
        </p:nvSpPr>
        <p:spPr>
          <a:xfrm>
            <a:off x="5076033" y="1229380"/>
            <a:ext cx="1938351" cy="523220"/>
          </a:xfrm>
          <a:prstGeom prst="rect">
            <a:avLst/>
          </a:prstGeom>
          <a:noFill/>
        </p:spPr>
        <p:txBody>
          <a:bodyPr wrap="non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Comparison</a:t>
            </a:r>
          </a:p>
        </p:txBody>
      </p:sp>
    </p:spTree>
    <p:extLst>
      <p:ext uri="{BB962C8B-B14F-4D97-AF65-F5344CB8AC3E}">
        <p14:creationId xmlns:p14="http://schemas.microsoft.com/office/powerpoint/2010/main" val="8420030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
        <p:nvSpPr>
          <p:cNvPr id="6" name="TextBox 5">
            <a:extLst>
              <a:ext uri="{FF2B5EF4-FFF2-40B4-BE49-F238E27FC236}">
                <a16:creationId xmlns:a16="http://schemas.microsoft.com/office/drawing/2014/main" id="{FF417AD1-083E-FEC5-C7D3-F5ED6139CDEA}"/>
              </a:ext>
            </a:extLst>
          </p:cNvPr>
          <p:cNvSpPr txBox="1"/>
          <p:nvPr/>
        </p:nvSpPr>
        <p:spPr>
          <a:xfrm>
            <a:off x="12290" y="1752600"/>
            <a:ext cx="12192000" cy="2215991"/>
          </a:xfrm>
          <a:prstGeom prst="rect">
            <a:avLst/>
          </a:prstGeom>
          <a:noFill/>
        </p:spPr>
        <p:txBody>
          <a:bodyPr wrap="square" rtlCol="0">
            <a:spAutoFit/>
          </a:bodyPr>
          <a:lstStyle/>
          <a:p>
            <a:pPr algn="ctr"/>
            <a:r>
              <a:rPr lang="en-US" sz="6000" dirty="0">
                <a:solidFill>
                  <a:srgbClr val="000000"/>
                </a:solidFill>
                <a:latin typeface="Times New Roman" panose="02020603050405020304" pitchFamily="18" charset="0"/>
                <a:cs typeface="Times New Roman" panose="02020603050405020304" pitchFamily="18" charset="0"/>
              </a:rPr>
              <a:t>Thanks to Mrs. </a:t>
            </a:r>
            <a:r>
              <a:rPr lang="en-US" sz="6000" b="1" i="0" u="none" strike="noStrike" baseline="0" dirty="0">
                <a:solidFill>
                  <a:srgbClr val="322B5F"/>
                </a:solidFill>
                <a:latin typeface="Times New Roman" panose="02020603050405020304" pitchFamily="18" charset="0"/>
                <a:cs typeface="Times New Roman" panose="02020603050405020304" pitchFamily="18" charset="0"/>
              </a:rPr>
              <a:t>Karolina </a:t>
            </a:r>
            <a:r>
              <a:rPr lang="en-US" sz="6000" b="1" i="0" u="none" strike="noStrike" baseline="0" dirty="0" err="1">
                <a:solidFill>
                  <a:srgbClr val="322B5F"/>
                </a:solidFill>
                <a:latin typeface="Times New Roman" panose="02020603050405020304" pitchFamily="18" charset="0"/>
                <a:cs typeface="Times New Roman" panose="02020603050405020304" pitchFamily="18" charset="0"/>
              </a:rPr>
              <a:t>Kudelina</a:t>
            </a:r>
            <a:r>
              <a:rPr lang="en-US" sz="6000" b="1" dirty="0">
                <a:solidFill>
                  <a:srgbClr val="322B5F"/>
                </a:solidFill>
                <a:latin typeface="Times New Roman" panose="02020603050405020304" pitchFamily="18" charset="0"/>
                <a:cs typeface="Times New Roman" panose="02020603050405020304" pitchFamily="18" charset="0"/>
              </a:rPr>
              <a:t> and Professor </a:t>
            </a:r>
            <a:r>
              <a:rPr lang="en-US" sz="6000" b="1" i="0" u="none" strike="noStrike" baseline="0" dirty="0">
                <a:solidFill>
                  <a:srgbClr val="322B5F"/>
                </a:solidFill>
                <a:latin typeface="Times New Roman" panose="02020603050405020304" pitchFamily="18" charset="0"/>
                <a:cs typeface="Times New Roman" panose="02020603050405020304" pitchFamily="18" charset="0"/>
              </a:rPr>
              <a:t>Toomas </a:t>
            </a:r>
            <a:r>
              <a:rPr lang="en-US" sz="6000" b="1" i="0" u="none" strike="noStrike" baseline="0" dirty="0" err="1">
                <a:solidFill>
                  <a:srgbClr val="322B5F"/>
                </a:solidFill>
                <a:latin typeface="Times New Roman" panose="02020603050405020304" pitchFamily="18" charset="0"/>
                <a:cs typeface="Times New Roman" panose="02020603050405020304" pitchFamily="18" charset="0"/>
              </a:rPr>
              <a:t>Vaimann</a:t>
            </a:r>
            <a:endParaRPr kumimoji="0" lang="en-US" altLang="en-US" sz="6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algn="ctr"/>
            <a:endParaRPr lang="en-US" dirty="0"/>
          </a:p>
        </p:txBody>
      </p:sp>
    </p:spTree>
    <p:extLst>
      <p:ext uri="{BB962C8B-B14F-4D97-AF65-F5344CB8AC3E}">
        <p14:creationId xmlns:p14="http://schemas.microsoft.com/office/powerpoint/2010/main" val="2191026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As learners, we must put more of an emphasis on LISTENING than on working alone!</a:t>
            </a:r>
            <a:endParaRPr lang="en-NP" dirty="0"/>
          </a:p>
        </p:txBody>
      </p:sp>
      <p:sp>
        <p:nvSpPr>
          <p:cNvPr id="6" name="TextBox 5">
            <a:extLst>
              <a:ext uri="{FF2B5EF4-FFF2-40B4-BE49-F238E27FC236}">
                <a16:creationId xmlns:a16="http://schemas.microsoft.com/office/drawing/2014/main" id="{FF417AD1-083E-FEC5-C7D3-F5ED6139CDEA}"/>
              </a:ext>
            </a:extLst>
          </p:cNvPr>
          <p:cNvSpPr txBox="1"/>
          <p:nvPr/>
        </p:nvSpPr>
        <p:spPr>
          <a:xfrm>
            <a:off x="-28575" y="1752600"/>
            <a:ext cx="12192000" cy="1723549"/>
          </a:xfrm>
          <a:prstGeom prst="rect">
            <a:avLst/>
          </a:prstGeom>
          <a:noFill/>
        </p:spPr>
        <p:txBody>
          <a:bodyPr wrap="square" rtlCol="0">
            <a:spAutoFit/>
          </a:bodyPr>
          <a:lstStyle/>
          <a:p>
            <a:r>
              <a:rPr lang="en-US" sz="2800" dirty="0">
                <a:solidFill>
                  <a:srgbClr val="000000"/>
                </a:solidFill>
                <a:latin typeface="Times New Roman" panose="02020603050405020304" pitchFamily="18" charset="0"/>
                <a:cs typeface="Times New Roman" panose="02020603050405020304" pitchFamily="18" charset="0"/>
              </a:rPr>
              <a:t>Reference:</a:t>
            </a:r>
          </a:p>
          <a:p>
            <a:pPr algn="ctr"/>
            <a:endParaRPr kumimoji="0" lang="en-US" altLang="en-US" sz="6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algn="ctr"/>
            <a:endParaRPr lang="en-US" dirty="0"/>
          </a:p>
        </p:txBody>
      </p:sp>
      <p:graphicFrame>
        <p:nvGraphicFramePr>
          <p:cNvPr id="4" name="Object 3">
            <a:extLst>
              <a:ext uri="{FF2B5EF4-FFF2-40B4-BE49-F238E27FC236}">
                <a16:creationId xmlns:a16="http://schemas.microsoft.com/office/drawing/2014/main" id="{621CEF70-4078-A60E-C85F-7B29F4285383}"/>
              </a:ext>
            </a:extLst>
          </p:cNvPr>
          <p:cNvGraphicFramePr>
            <a:graphicFrameLocks noChangeAspect="1"/>
          </p:cNvGraphicFramePr>
          <p:nvPr>
            <p:extLst>
              <p:ext uri="{D42A27DB-BD31-4B8C-83A1-F6EECF244321}">
                <p14:modId xmlns:p14="http://schemas.microsoft.com/office/powerpoint/2010/main" val="3802115106"/>
              </p:ext>
            </p:extLst>
          </p:nvPr>
        </p:nvGraphicFramePr>
        <p:xfrm>
          <a:off x="-28575" y="2286000"/>
          <a:ext cx="12194679" cy="2590800"/>
        </p:xfrm>
        <a:graphic>
          <a:graphicData uri="http://schemas.openxmlformats.org/presentationml/2006/ole">
            <mc:AlternateContent xmlns:mc="http://schemas.openxmlformats.org/markup-compatibility/2006">
              <mc:Choice xmlns:v="urn:schemas-microsoft-com:vml" Requires="v">
                <p:oleObj name="Document" r:id="rId3" imgW="5940848" imgH="1262527" progId="Word.Document.12">
                  <p:embed/>
                </p:oleObj>
              </mc:Choice>
              <mc:Fallback>
                <p:oleObj name="Document" r:id="rId3" imgW="5940848" imgH="1262527" progId="Word.Document.12">
                  <p:embed/>
                  <p:pic>
                    <p:nvPicPr>
                      <p:cNvPr id="0" name=""/>
                      <p:cNvPicPr/>
                      <p:nvPr/>
                    </p:nvPicPr>
                    <p:blipFill>
                      <a:blip r:embed="rId4"/>
                      <a:stretch>
                        <a:fillRect/>
                      </a:stretch>
                    </p:blipFill>
                    <p:spPr>
                      <a:xfrm>
                        <a:off x="-28575" y="2286000"/>
                        <a:ext cx="12194679" cy="2590800"/>
                      </a:xfrm>
                      <a:prstGeom prst="rect">
                        <a:avLst/>
                      </a:prstGeom>
                    </p:spPr>
                  </p:pic>
                </p:oleObj>
              </mc:Fallback>
            </mc:AlternateContent>
          </a:graphicData>
        </a:graphic>
      </p:graphicFrame>
    </p:spTree>
    <p:extLst>
      <p:ext uri="{BB962C8B-B14F-4D97-AF65-F5344CB8AC3E}">
        <p14:creationId xmlns:p14="http://schemas.microsoft.com/office/powerpoint/2010/main" val="375142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25000" lnSpcReduction="20000"/>
          </a:bodyPr>
          <a:lstStyle/>
          <a:p>
            <a:pPr marL="0" indent="0" algn="just">
              <a:buNone/>
            </a:pPr>
            <a:r>
              <a:rPr lang="en-US" sz="9200" b="1" dirty="0">
                <a:latin typeface="Times New Roman" panose="02020603050405020304" pitchFamily="18" charset="0"/>
                <a:cs typeface="Times New Roman" panose="02020603050405020304" pitchFamily="18" charset="0"/>
              </a:rPr>
              <a:t>2. Mechanical Systems:</a:t>
            </a:r>
            <a:endParaRPr lang="en-US" sz="9200" dirty="0">
              <a:latin typeface="Times New Roman" panose="02020603050405020304" pitchFamily="18" charset="0"/>
              <a:cs typeface="Times New Roman" panose="02020603050405020304" pitchFamily="18" charset="0"/>
            </a:endParaRP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Vibration:</a:t>
            </a:r>
            <a:r>
              <a:rPr lang="en-US" sz="9200" dirty="0">
                <a:latin typeface="Times New Roman" panose="02020603050405020304" pitchFamily="18" charset="0"/>
                <a:cs typeface="Times New Roman" panose="02020603050405020304" pitchFamily="18" charset="0"/>
              </a:rPr>
              <a:t> Excessive vibration can indicate mechanical imbalance, misalignment, or bearing faults.</a:t>
            </a: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Temperature:</a:t>
            </a:r>
            <a:r>
              <a:rPr lang="en-US" sz="9200" dirty="0">
                <a:latin typeface="Times New Roman" panose="02020603050405020304" pitchFamily="18" charset="0"/>
                <a:cs typeface="Times New Roman" panose="02020603050405020304" pitchFamily="18" charset="0"/>
              </a:rPr>
              <a:t> Overheating can indicate lubrication issues, friction, or electrical faults.</a:t>
            </a: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Noise:</a:t>
            </a:r>
            <a:r>
              <a:rPr lang="en-US" sz="9200" dirty="0">
                <a:latin typeface="Times New Roman" panose="02020603050405020304" pitchFamily="18" charset="0"/>
                <a:cs typeface="Times New Roman" panose="02020603050405020304" pitchFamily="18" charset="0"/>
              </a:rPr>
              <a:t> Unusual noises can be a sign of mechanical wear, misalignment, or other mechanical failures.</a:t>
            </a:r>
          </a:p>
          <a:p>
            <a:pPr marL="857250" indent="-857250" algn="just">
              <a:buAutoNum type="romanLcPeriod"/>
            </a:pPr>
            <a:endParaRPr lang="en-US" sz="9200" dirty="0">
              <a:latin typeface="Times New Roman" panose="02020603050405020304" pitchFamily="18" charset="0"/>
              <a:cs typeface="Times New Roman" panose="02020603050405020304" pitchFamily="18" charset="0"/>
            </a:endParaRPr>
          </a:p>
          <a:p>
            <a:pPr marL="0" indent="0" algn="just">
              <a:buNone/>
            </a:pPr>
            <a:r>
              <a:rPr lang="en-US" sz="9200" b="1" dirty="0">
                <a:latin typeface="Times New Roman" panose="02020603050405020304" pitchFamily="18" charset="0"/>
                <a:cs typeface="Times New Roman" panose="02020603050405020304" pitchFamily="18" charset="0"/>
              </a:rPr>
              <a:t>3. Process Control Systems:</a:t>
            </a:r>
            <a:endParaRPr lang="en-US" sz="9200" dirty="0">
              <a:latin typeface="Times New Roman" panose="02020603050405020304" pitchFamily="18" charset="0"/>
              <a:cs typeface="Times New Roman" panose="02020603050405020304" pitchFamily="18" charset="0"/>
            </a:endParaRP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Pressure Variations:</a:t>
            </a:r>
            <a:r>
              <a:rPr lang="en-US" sz="9200" dirty="0">
                <a:latin typeface="Times New Roman" panose="02020603050405020304" pitchFamily="18" charset="0"/>
                <a:cs typeface="Times New Roman" panose="02020603050405020304" pitchFamily="18" charset="0"/>
              </a:rPr>
              <a:t> Sudden changes in pressure can indicate blockages, leaks, or pump failures.</a:t>
            </a: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Flow Rate Changes:</a:t>
            </a:r>
            <a:r>
              <a:rPr lang="en-US" sz="9200" dirty="0">
                <a:latin typeface="Times New Roman" panose="02020603050405020304" pitchFamily="18" charset="0"/>
                <a:cs typeface="Times New Roman" panose="02020603050405020304" pitchFamily="18" charset="0"/>
              </a:rPr>
              <a:t> Deviations in flow rates can signal pump issues or obstructions in pipelines.</a:t>
            </a:r>
          </a:p>
          <a:p>
            <a:pPr marL="857250" indent="-857250" algn="just">
              <a:buAutoNum type="romanLcPeriod"/>
            </a:pPr>
            <a:r>
              <a:rPr lang="en-US" sz="9200" b="1" dirty="0">
                <a:latin typeface="Times New Roman" panose="02020603050405020304" pitchFamily="18" charset="0"/>
                <a:cs typeface="Times New Roman" panose="02020603050405020304" pitchFamily="18" charset="0"/>
              </a:rPr>
              <a:t>Chemical Composition:</a:t>
            </a:r>
            <a:r>
              <a:rPr lang="en-US" sz="9200" dirty="0">
                <a:latin typeface="Times New Roman" panose="02020603050405020304" pitchFamily="18" charset="0"/>
                <a:cs typeface="Times New Roman" panose="02020603050405020304" pitchFamily="18" charset="0"/>
              </a:rPr>
              <a:t> Changes in chemical composition can indicate leaks, contamination, or process disturbances.</a:t>
            </a:r>
          </a:p>
          <a:p>
            <a:pPr marL="0" marR="0" indent="0">
              <a:lnSpc>
                <a:spcPct val="115000"/>
              </a:lnSpc>
              <a:spcBef>
                <a:spcPts val="0"/>
              </a:spcBef>
              <a:spcAft>
                <a:spcPts val="1000"/>
              </a:spcAft>
              <a:buNone/>
            </a:pPr>
            <a:endParaRPr lang="en-US" sz="2800" dirty="0">
              <a:effectLst/>
              <a:latin typeface="Calibri" panose="020F0502020204030204" pitchFamily="34" charset="0"/>
              <a:ea typeface="Calibri" panose="020F0502020204030204" pitchFamily="34"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1577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buNone/>
            </a:pPr>
            <a:r>
              <a:rPr lang="en-US" sz="30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Fault Representing Equations</a:t>
            </a:r>
            <a:endParaRPr lang="en-US" sz="1800" b="0" i="0" u="none" strike="noStrike" baseline="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Every fault in any electrical equipment leaves certain frequency components in its associated signals such as current, voltage, speed, torque and flux, etc.</a:t>
            </a:r>
          </a:p>
          <a:p>
            <a:pPr algn="just">
              <a:buFont typeface="Wingdings" panose="05000000000000000000" pitchFamily="2" charset="2"/>
              <a:buChar char="Ø"/>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In case electrical machines the most common faults modulate the current spectrum by following frequencies.</a:t>
            </a:r>
            <a:endParaRPr lang="en-US"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51E8F06-92FF-3DB9-3FFA-8F00B2A5BCD8}"/>
              </a:ext>
            </a:extLst>
          </p:cNvPr>
          <p:cNvPicPr>
            <a:picLocks noChangeAspect="1"/>
          </p:cNvPicPr>
          <p:nvPr/>
        </p:nvPicPr>
        <p:blipFill>
          <a:blip r:embed="rId3"/>
          <a:stretch>
            <a:fillRect/>
          </a:stretch>
        </p:blipFill>
        <p:spPr>
          <a:xfrm>
            <a:off x="696052" y="2971799"/>
            <a:ext cx="10124348" cy="3838671"/>
          </a:xfrm>
          <a:prstGeom prst="rect">
            <a:avLst/>
          </a:prstGeom>
        </p:spPr>
      </p:pic>
    </p:spTree>
    <p:extLst>
      <p:ext uri="{BB962C8B-B14F-4D97-AF65-F5344CB8AC3E}">
        <p14:creationId xmlns:p14="http://schemas.microsoft.com/office/powerpoint/2010/main" val="3624671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70000" lnSpcReduction="20000"/>
              </a:bodyPr>
              <a:lstStyle/>
              <a:p>
                <a:pPr marL="0" indent="0" algn="just">
                  <a:buNone/>
                </a:pPr>
                <a:r>
                  <a:rPr lang="en-US" sz="3300" b="0" i="0" u="none" strike="noStrike" baseline="0" dirty="0">
                    <a:latin typeface="Times New Roman" panose="02020603050405020304" pitchFamily="18" charset="0"/>
                    <a:cs typeface="Times New Roman" panose="02020603050405020304" pitchFamily="18" charset="0"/>
                  </a:rPr>
                  <a:t>Where,</a:t>
                </a:r>
              </a:p>
              <a:p>
                <a:pPr algn="just">
                  <a:buFont typeface="Wingdings" panose="05000000000000000000" pitchFamily="2" charset="2"/>
                  <a:buChar char="Ø"/>
                </a:pPr>
                <a:r>
                  <a:rPr lang="en-US" sz="3300" b="0" i="0" u="none" strike="noStrike" baseline="0" dirty="0">
                    <a:latin typeface="Times New Roman" panose="02020603050405020304" pitchFamily="18" charset="0"/>
                    <a:cs typeface="Times New Roman" panose="02020603050405020304" pitchFamily="18" charset="0"/>
                  </a:rPr>
                  <a:t> k is an integer, </a:t>
                </a:r>
              </a:p>
              <a:p>
                <a:pPr algn="just">
                  <a:buFont typeface="Wingdings" panose="05000000000000000000" pitchFamily="2" charset="2"/>
                  <a:buChar char="Ø"/>
                </a:pPr>
                <a14:m>
                  <m:oMath xmlns:m="http://schemas.openxmlformats.org/officeDocument/2006/math">
                    <m:sSub>
                      <m:sSubPr>
                        <m:ctrlPr>
                          <a:rPr lang="en-US" sz="3300" b="0" i="1" u="none" strike="noStrike" baseline="0" smtClean="0">
                            <a:latin typeface="Cambria Math" panose="02040503050406030204" pitchFamily="18" charset="0"/>
                          </a:rPr>
                        </m:ctrlPr>
                      </m:sSubPr>
                      <m:e>
                        <m:r>
                          <a:rPr lang="en-US" sz="3300" b="0" i="1" u="none" strike="noStrike" baseline="0" smtClean="0">
                            <a:latin typeface="Cambria Math" panose="02040503050406030204" pitchFamily="18" charset="0"/>
                          </a:rPr>
                          <m:t>𝑛</m:t>
                        </m:r>
                      </m:e>
                      <m:sub>
                        <m:r>
                          <a:rPr lang="en-US" sz="3300" b="0" i="1" u="none" strike="noStrike" baseline="0" smtClean="0">
                            <a:latin typeface="Cambria Math" panose="02040503050406030204" pitchFamily="18" charset="0"/>
                          </a:rPr>
                          <m:t>𝑏𝑟</m:t>
                        </m:r>
                      </m:sub>
                    </m:sSub>
                  </m:oMath>
                </a14:m>
                <a:r>
                  <a:rPr lang="en-US" sz="3300" b="0" i="0" u="none" strike="noStrike" baseline="0" dirty="0">
                    <a:latin typeface="Times New Roman" panose="02020603050405020304" pitchFamily="18" charset="0"/>
                    <a:cs typeface="Times New Roman" panose="02020603050405020304" pitchFamily="18" charset="0"/>
                  </a:rPr>
                  <a:t> is the number of rotor bars, </a:t>
                </a:r>
                <a14:m>
                  <m:oMath xmlns:m="http://schemas.openxmlformats.org/officeDocument/2006/math">
                    <m:r>
                      <a:rPr lang="en-US" sz="3300" b="0" i="0" smtClean="0">
                        <a:latin typeface="Cambria Math" panose="02040503050406030204" pitchFamily="18" charset="0"/>
                      </a:rPr>
                      <m:t>(</m:t>
                    </m:r>
                    <m:sSub>
                      <m:sSubPr>
                        <m:ctrlPr>
                          <a:rPr lang="en-US" sz="3300" i="1">
                            <a:latin typeface="Cambria Math" panose="02040503050406030204" pitchFamily="18" charset="0"/>
                          </a:rPr>
                        </m:ctrlPr>
                      </m:sSubPr>
                      <m:e>
                        <m:r>
                          <a:rPr lang="en-US" sz="3300" i="1">
                            <a:latin typeface="Cambria Math" panose="02040503050406030204" pitchFamily="18" charset="0"/>
                          </a:rPr>
                          <m:t>𝑛</m:t>
                        </m:r>
                      </m:e>
                      <m:sub>
                        <m:r>
                          <a:rPr lang="en-US" sz="3300" b="0" i="1" smtClean="0">
                            <a:latin typeface="Cambria Math" panose="02040503050406030204" pitchFamily="18" charset="0"/>
                          </a:rPr>
                          <m:t>𝑑</m:t>
                        </m:r>
                      </m:sub>
                    </m:sSub>
                    <m:r>
                      <a:rPr lang="en-US" sz="3300" b="0" i="1" smtClean="0">
                        <a:latin typeface="Cambria Math" panose="02040503050406030204" pitchFamily="18" charset="0"/>
                      </a:rPr>
                      <m:t>=0)</m:t>
                    </m:r>
                  </m:oMath>
                </a14:m>
                <a:r>
                  <a:rPr lang="en-US" sz="3300" b="0" i="0" u="none" strike="noStrike" baseline="0" dirty="0">
                    <a:latin typeface="Times New Roman" panose="02020603050405020304" pitchFamily="18" charset="0"/>
                    <a:cs typeface="Times New Roman" panose="02020603050405020304" pitchFamily="18" charset="0"/>
                  </a:rPr>
                  <a:t> for static eccentricity and </a:t>
                </a:r>
                <a14:m>
                  <m:oMath xmlns:m="http://schemas.openxmlformats.org/officeDocument/2006/math">
                    <m:sSub>
                      <m:sSubPr>
                        <m:ctrlPr>
                          <a:rPr lang="en-US" sz="3300" i="1">
                            <a:latin typeface="Cambria Math" panose="02040503050406030204" pitchFamily="18" charset="0"/>
                          </a:rPr>
                        </m:ctrlPr>
                      </m:sSubPr>
                      <m:e>
                        <m:r>
                          <a:rPr lang="en-US" sz="3300" i="1">
                            <a:latin typeface="Cambria Math" panose="02040503050406030204" pitchFamily="18" charset="0"/>
                          </a:rPr>
                          <m:t>𝑛</m:t>
                        </m:r>
                      </m:e>
                      <m:sub>
                        <m:r>
                          <a:rPr lang="en-US" sz="3300" i="1">
                            <a:latin typeface="Cambria Math" panose="02040503050406030204" pitchFamily="18" charset="0"/>
                          </a:rPr>
                          <m:t>𝑑</m:t>
                        </m:r>
                      </m:sub>
                    </m:sSub>
                    <m:r>
                      <a:rPr lang="en-US" sz="3300" b="0" i="1" smtClean="0">
                        <a:latin typeface="Cambria Math" panose="02040503050406030204" pitchFamily="18" charset="0"/>
                      </a:rPr>
                      <m:t>=1, 2, 3… </m:t>
                    </m:r>
                  </m:oMath>
                </a14:m>
                <a:r>
                  <a:rPr lang="en-US" sz="3300" b="0" i="0" u="none" strike="noStrike" baseline="0" dirty="0">
                    <a:latin typeface="Times New Roman" panose="02020603050405020304" pitchFamily="18" charset="0"/>
                    <a:cs typeface="Times New Roman" panose="02020603050405020304" pitchFamily="18" charset="0"/>
                  </a:rPr>
                  <a:t> in case of dynamic eccentricity, </a:t>
                </a:r>
              </a:p>
              <a:p>
                <a:pPr algn="just">
                  <a:buFont typeface="Wingdings" panose="05000000000000000000" pitchFamily="2" charset="2"/>
                  <a:buChar char="Ø"/>
                </a:pPr>
                <a:r>
                  <a:rPr lang="en-US" sz="3300" dirty="0">
                    <a:latin typeface="Times New Roman" panose="02020603050405020304" pitchFamily="18" charset="0"/>
                    <a:cs typeface="Times New Roman" panose="02020603050405020304" pitchFamily="18" charset="0"/>
                  </a:rPr>
                  <a:t>S</a:t>
                </a:r>
                <a:r>
                  <a:rPr lang="en-US" sz="3300" b="0" i="0" u="none" strike="noStrike" baseline="0" dirty="0">
                    <a:latin typeface="Times New Roman" panose="02020603050405020304" pitchFamily="18" charset="0"/>
                    <a:cs typeface="Times New Roman" panose="02020603050405020304" pitchFamily="18" charset="0"/>
                  </a:rPr>
                  <a:t> is the slip, </a:t>
                </a:r>
                <a:r>
                  <a:rPr lang="en-US" sz="3300" dirty="0">
                    <a:latin typeface="Times New Roman" panose="02020603050405020304" pitchFamily="18" charset="0"/>
                    <a:cs typeface="Times New Roman" panose="02020603050405020304" pitchFamily="18" charset="0"/>
                  </a:rPr>
                  <a:t>V</a:t>
                </a:r>
                <a:r>
                  <a:rPr lang="en-US" sz="3300" b="0" i="0" u="none" strike="noStrike" baseline="0" dirty="0">
                    <a:latin typeface="Times New Roman" panose="02020603050405020304" pitchFamily="18" charset="0"/>
                    <a:cs typeface="Times New Roman" panose="02020603050405020304" pitchFamily="18" charset="0"/>
                  </a:rPr>
                  <a:t> = 1, 2, 3… represents the supply harmonics and </a:t>
                </a:r>
              </a:p>
              <a:p>
                <a:pPr algn="just">
                  <a:buFont typeface="Wingdings" panose="05000000000000000000" pitchFamily="2" charset="2"/>
                  <a:buChar char="Ø"/>
                </a:pPr>
                <a:r>
                  <a:rPr lang="en-US" sz="3300" b="0" i="0" u="none" strike="noStrike" baseline="0" dirty="0">
                    <a:latin typeface="Times New Roman" panose="02020603050405020304" pitchFamily="18" charset="0"/>
                    <a:cs typeface="Times New Roman" panose="02020603050405020304" pitchFamily="18" charset="0"/>
                  </a:rPr>
                  <a:t>P is the</a:t>
                </a:r>
                <a:r>
                  <a:rPr lang="en-US" sz="3300" b="0" i="0" u="none" strike="noStrike" dirty="0">
                    <a:latin typeface="Times New Roman" panose="02020603050405020304" pitchFamily="18" charset="0"/>
                    <a:cs typeface="Times New Roman" panose="02020603050405020304" pitchFamily="18" charset="0"/>
                  </a:rPr>
                  <a:t> </a:t>
                </a:r>
                <a:r>
                  <a:rPr lang="en-US" sz="3300" b="0" i="0" u="none" strike="noStrike" baseline="0" dirty="0">
                    <a:latin typeface="Times New Roman" panose="02020603050405020304" pitchFamily="18" charset="0"/>
                    <a:cs typeface="Times New Roman" panose="02020603050405020304" pitchFamily="18" charset="0"/>
                  </a:rPr>
                  <a:t>number of pole pairs, </a:t>
                </a:r>
              </a:p>
              <a:p>
                <a:pPr algn="just">
                  <a:buFont typeface="Wingdings" panose="05000000000000000000" pitchFamily="2" charset="2"/>
                  <a:buChar char="Ø"/>
                </a:pPr>
                <a14:m>
                  <m:oMath xmlns:m="http://schemas.openxmlformats.org/officeDocument/2006/math">
                    <m:sSub>
                      <m:sSubPr>
                        <m:ctrlPr>
                          <a:rPr lang="en-US" sz="3300" i="1">
                            <a:latin typeface="Cambria Math" panose="02040503050406030204" pitchFamily="18" charset="0"/>
                          </a:rPr>
                        </m:ctrlPr>
                      </m:sSubPr>
                      <m:e>
                        <m:r>
                          <a:rPr lang="en-US" sz="3300" i="1">
                            <a:latin typeface="Cambria Math" panose="02040503050406030204" pitchFamily="18" charset="0"/>
                          </a:rPr>
                          <m:t>𝑛</m:t>
                        </m:r>
                      </m:e>
                      <m:sub>
                        <m:r>
                          <a:rPr lang="en-US" sz="3300" b="0" i="1" smtClean="0">
                            <a:latin typeface="Cambria Math" panose="02040503050406030204" pitchFamily="18" charset="0"/>
                          </a:rPr>
                          <m:t>𝑏</m:t>
                        </m:r>
                      </m:sub>
                    </m:sSub>
                  </m:oMath>
                </a14:m>
                <a:r>
                  <a:rPr lang="en-US" sz="3300" b="0" i="0" u="none" strike="noStrike" baseline="0" dirty="0">
                    <a:latin typeface="Times New Roman" panose="02020603050405020304" pitchFamily="18" charset="0"/>
                    <a:cs typeface="Times New Roman" panose="02020603050405020304" pitchFamily="18" charset="0"/>
                  </a:rPr>
                  <a:t>, is the number of bearing balls, </a:t>
                </a:r>
                <a:endParaRPr lang="en-US" sz="3300" i="1"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14:m>
                  <m:oMath xmlns:m="http://schemas.openxmlformats.org/officeDocument/2006/math">
                    <m:sSub>
                      <m:sSubPr>
                        <m:ctrlPr>
                          <a:rPr lang="en-US" sz="3300" i="1">
                            <a:latin typeface="Cambria Math" panose="02040503050406030204" pitchFamily="18" charset="0"/>
                          </a:rPr>
                        </m:ctrlPr>
                      </m:sSubPr>
                      <m:e>
                        <m:r>
                          <a:rPr lang="en-US" sz="3300" b="0" i="1" smtClean="0">
                            <a:latin typeface="Cambria Math" panose="02040503050406030204" pitchFamily="18" charset="0"/>
                          </a:rPr>
                          <m:t>𝑓</m:t>
                        </m:r>
                      </m:e>
                      <m:sub>
                        <m:r>
                          <a:rPr lang="en-US" sz="3300" b="0" i="1" smtClean="0">
                            <a:latin typeface="Cambria Math" panose="02040503050406030204" pitchFamily="18" charset="0"/>
                          </a:rPr>
                          <m:t>𝑟</m:t>
                        </m:r>
                      </m:sub>
                    </m:sSub>
                  </m:oMath>
                </a14:m>
                <a:r>
                  <a:rPr lang="en-US" sz="3300" b="0" i="0" u="none" strike="noStrike" baseline="0" dirty="0">
                    <a:latin typeface="Times New Roman" panose="02020603050405020304" pitchFamily="18" charset="0"/>
                    <a:cs typeface="Times New Roman" panose="02020603050405020304" pitchFamily="18" charset="0"/>
                  </a:rPr>
                  <a:t> is the rotor’s mechanical frequency, </a:t>
                </a:r>
              </a:p>
              <a:p>
                <a:pPr algn="just">
                  <a:buFont typeface="Wingdings" panose="05000000000000000000" pitchFamily="2" charset="2"/>
                  <a:buChar char="Ø"/>
                </a:pPr>
                <a:r>
                  <a:rPr lang="en-US" sz="3300" b="0" i="0" u="none" strike="noStrike" baseline="0" dirty="0">
                    <a:latin typeface="Times New Roman" panose="02020603050405020304" pitchFamily="18" charset="0"/>
                    <a:cs typeface="Times New Roman" panose="02020603050405020304" pitchFamily="18" charset="0"/>
                  </a:rPr>
                  <a:t>m is a positive integer, </a:t>
                </a:r>
              </a:p>
              <a:p>
                <a:pPr algn="just">
                  <a:buFont typeface="Wingdings" panose="05000000000000000000" pitchFamily="2" charset="2"/>
                  <a:buChar char="Ø"/>
                </a:pPr>
                <a14:m>
                  <m:oMath xmlns:m="http://schemas.openxmlformats.org/officeDocument/2006/math">
                    <m:sSub>
                      <m:sSubPr>
                        <m:ctrlPr>
                          <a:rPr lang="en-US" sz="3300" i="1" smtClean="0">
                            <a:latin typeface="Cambria Math" panose="02040503050406030204" pitchFamily="18" charset="0"/>
                          </a:rPr>
                        </m:ctrlPr>
                      </m:sSubPr>
                      <m:e>
                        <m:r>
                          <a:rPr lang="en-US" sz="3300" b="0" i="1" smtClean="0">
                            <a:latin typeface="Cambria Math" panose="02040503050406030204" pitchFamily="18" charset="0"/>
                          </a:rPr>
                          <m:t>𝑃</m:t>
                        </m:r>
                      </m:e>
                      <m:sub>
                        <m:r>
                          <a:rPr lang="en-US" sz="3300" b="0" i="1" smtClean="0">
                            <a:latin typeface="Cambria Math" panose="02040503050406030204" pitchFamily="18" charset="0"/>
                          </a:rPr>
                          <m:t>𝑑</m:t>
                        </m:r>
                      </m:sub>
                    </m:sSub>
                  </m:oMath>
                </a14:m>
                <a:r>
                  <a:rPr lang="en-US" sz="3300" b="0" i="0" u="none" strike="noStrike" baseline="0" dirty="0">
                    <a:latin typeface="Times New Roman" panose="02020603050405020304" pitchFamily="18" charset="0"/>
                    <a:cs typeface="Times New Roman" panose="02020603050405020304" pitchFamily="18" charset="0"/>
                  </a:rPr>
                  <a:t> is the bearing pitch diameter, </a:t>
                </a:r>
              </a:p>
              <a:p>
                <a:pPr algn="just">
                  <a:buFont typeface="Wingdings" panose="05000000000000000000" pitchFamily="2" charset="2"/>
                  <a:buChar char="Ø"/>
                </a:pPr>
                <a14:m>
                  <m:oMath xmlns:m="http://schemas.openxmlformats.org/officeDocument/2006/math">
                    <m:sSub>
                      <m:sSubPr>
                        <m:ctrlPr>
                          <a:rPr lang="en-US" sz="3300" i="1">
                            <a:latin typeface="Cambria Math" panose="02040503050406030204" pitchFamily="18" charset="0"/>
                          </a:rPr>
                        </m:ctrlPr>
                      </m:sSubPr>
                      <m:e>
                        <m:r>
                          <a:rPr lang="en-US" sz="3300" b="0" i="1" smtClean="0">
                            <a:latin typeface="Cambria Math" panose="02040503050406030204" pitchFamily="18" charset="0"/>
                          </a:rPr>
                          <m:t>𝑏</m:t>
                        </m:r>
                      </m:e>
                      <m:sub>
                        <m:r>
                          <a:rPr lang="en-US" sz="3300" i="1">
                            <a:latin typeface="Cambria Math" panose="02040503050406030204" pitchFamily="18" charset="0"/>
                          </a:rPr>
                          <m:t>𝑑</m:t>
                        </m:r>
                      </m:sub>
                    </m:sSub>
                  </m:oMath>
                </a14:m>
                <a:r>
                  <a:rPr lang="en-US" sz="3300" b="0" i="0" u="none" strike="noStrike" baseline="0" dirty="0">
                    <a:latin typeface="Times New Roman" panose="02020603050405020304" pitchFamily="18" charset="0"/>
                    <a:cs typeface="Times New Roman" panose="02020603050405020304" pitchFamily="18" charset="0"/>
                  </a:rPr>
                  <a:t> is the bearing ball’s diameter and </a:t>
                </a:r>
              </a:p>
              <a:p>
                <a:pPr algn="just">
                  <a:buFont typeface="Wingdings" panose="05000000000000000000" pitchFamily="2" charset="2"/>
                  <a:buChar char="Ø"/>
                </a:pPr>
                <a:r>
                  <a:rPr lang="en-US" sz="3300" b="0" i="0" u="none" strike="noStrike" baseline="0" dirty="0">
                    <a:latin typeface="Times New Roman" panose="02020603050405020304" pitchFamily="18" charset="0"/>
                    <a:cs typeface="Times New Roman" panose="02020603050405020304" pitchFamily="18" charset="0"/>
                  </a:rPr>
                  <a:t>θ is the angle between ball and races.</a:t>
                </a:r>
                <a:r>
                  <a:rPr lang="en-US" sz="33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33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buNone/>
                </a:pPr>
                <a:r>
                  <a:rPr lang="en-US" sz="36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lgn="just">
                  <a:buNone/>
                </a:pPr>
                <a:endParaRPr lang="en-US" sz="1800" dirty="0">
                  <a:effectLst/>
                  <a:latin typeface="Calibri" panose="020F0502020204030204" pitchFamily="34" charset="0"/>
                  <a:ea typeface="Calibri" panose="020F0502020204030204" pitchFamily="34" charset="0"/>
                </a:endParaRPr>
              </a:p>
              <a:p>
                <a:pPr marL="0" indent="0">
                  <a:buNone/>
                </a:pPr>
                <a:endParaRPr lang="en-NP" dirty="0"/>
              </a:p>
            </p:txBody>
          </p:sp>
        </mc:Choice>
        <mc:Fallback>
          <p:sp>
            <p:nvSpPr>
              <p:cNvPr id="2" name="Content Placeholder 1">
                <a:extLst>
                  <a:ext uri="{FF2B5EF4-FFF2-40B4-BE49-F238E27FC236}">
                    <a16:creationId xmlns:a16="http://schemas.microsoft.com/office/drawing/2014/main" id="{C430D371-FD7F-E44D-8A82-1BB50A3AB066}"/>
                  </a:ext>
                </a:extLst>
              </p:cNvPr>
              <p:cNvSpPr>
                <a:spLocks noGrp="1" noRot="1" noChangeAspect="1" noMove="1" noResize="1" noEditPoints="1" noAdjustHandles="1" noChangeArrowheads="1" noChangeShapeType="1" noTextEdit="1"/>
              </p:cNvSpPr>
              <p:nvPr>
                <p:ph idx="1"/>
              </p:nvPr>
            </p:nvSpPr>
            <p:spPr>
              <a:xfrm>
                <a:off x="0" y="1371600"/>
                <a:ext cx="12191999" cy="4571999"/>
              </a:xfrm>
              <a:blipFill>
                <a:blip r:embed="rId3"/>
                <a:stretch>
                  <a:fillRect l="-700" t="-2533" r="-700"/>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6712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marL="0" indent="0" algn="jus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Bearing Currents and it’s diagnosis</a:t>
            </a:r>
          </a:p>
          <a:p>
            <a:pPr marL="1371600" indent="-1371600" algn="just">
              <a:buAutoNum type="arabicPeriod"/>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Indirect methods: Vibration, ultrasonic detection, and</a:t>
            </a:r>
          </a:p>
          <a:p>
            <a:pPr marL="1371600" indent="-1371600" algn="just">
              <a:buAutoNum type="arabicPeriod"/>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D</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irect methods: voltage measurement, Rogowski Coil; </a:t>
            </a:r>
          </a:p>
          <a:p>
            <a:pPr marL="1371600" indent="-1371600" algn="just">
              <a:buAutoNum type="arabicPeriod"/>
            </a:pP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buNone/>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What is mean by bearing current ?</a:t>
            </a:r>
            <a:endPar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Bearing current refers to electrical currents that flow through the bearings of rotating machinery, such as electric motors or generators. </a:t>
            </a:r>
          </a:p>
          <a:p>
            <a:pPr algn="just">
              <a:buFont typeface="Wingdings" panose="05000000000000000000" pitchFamily="2" charset="2"/>
              <a:buChar char="Ø"/>
            </a:pPr>
            <a:r>
              <a:rPr lang="en-US" sz="2800" dirty="0">
                <a:latin typeface="Times New Roman" panose="02020603050405020304" pitchFamily="18" charset="0"/>
                <a:cs typeface="Times New Roman" panose="02020603050405020304" pitchFamily="18" charset="0"/>
              </a:rPr>
              <a:t>This phenomenon can lead to damage and premature failure of the bearings.</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22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a:bodyPr>
          <a:lstStyle/>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Determining the presence of bearing currents in electric machines is possible only through two methods:</a:t>
            </a:r>
          </a:p>
          <a:p>
            <a:pPr algn="just">
              <a:buAutoNum type="arabicPeriod"/>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Visual inspection of bearings after failure.</a:t>
            </a:r>
          </a:p>
          <a:p>
            <a:pPr algn="just">
              <a:buAutoNum type="arabicPeriod"/>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Detection of bearing currents through measurement.</a:t>
            </a:r>
          </a:p>
          <a:p>
            <a:pPr algn="just">
              <a:buFont typeface="Wingdings" panose="05000000000000000000" pitchFamily="2" charset="2"/>
              <a:buChar char="Ø"/>
            </a:pPr>
            <a:r>
              <a:rPr lang="en-US" sz="2000" b="0" i="0" u="none" strike="noStrike" baseline="0" dirty="0">
                <a:solidFill>
                  <a:srgbClr val="4D4D4D"/>
                </a:solidFill>
                <a:latin typeface="Times New Roman" panose="02020603050405020304" pitchFamily="18" charset="0"/>
                <a:cs typeface="Times New Roman" panose="02020603050405020304" pitchFamily="18" charset="0"/>
              </a:rPr>
              <a:t>These methods of detecting bearing currents can be further divided into two major subgroups.</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79FE230-2A41-7116-B1CC-D42B816C2AF6}"/>
              </a:ext>
            </a:extLst>
          </p:cNvPr>
          <p:cNvPicPr>
            <a:picLocks noChangeAspect="1"/>
          </p:cNvPicPr>
          <p:nvPr/>
        </p:nvPicPr>
        <p:blipFill>
          <a:blip r:embed="rId3"/>
          <a:stretch>
            <a:fillRect/>
          </a:stretch>
        </p:blipFill>
        <p:spPr>
          <a:xfrm>
            <a:off x="2133600" y="3043977"/>
            <a:ext cx="7559344" cy="3833073"/>
          </a:xfrm>
          <a:prstGeom prst="rect">
            <a:avLst/>
          </a:prstGeom>
        </p:spPr>
      </p:pic>
    </p:spTree>
    <p:extLst>
      <p:ext uri="{BB962C8B-B14F-4D97-AF65-F5344CB8AC3E}">
        <p14:creationId xmlns:p14="http://schemas.microsoft.com/office/powerpoint/2010/main" val="3106746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30D371-FD7F-E44D-8A82-1BB50A3AB066}"/>
              </a:ext>
            </a:extLst>
          </p:cNvPr>
          <p:cNvSpPr>
            <a:spLocks noGrp="1"/>
          </p:cNvSpPr>
          <p:nvPr>
            <p:ph idx="1"/>
          </p:nvPr>
        </p:nvSpPr>
        <p:spPr>
          <a:xfrm>
            <a:off x="0" y="1371600"/>
            <a:ext cx="12191999" cy="4571999"/>
          </a:xfrm>
        </p:spPr>
        <p:txBody>
          <a:bodyPr>
            <a:normAutofit fontScale="92500" lnSpcReduction="20000"/>
          </a:bodyPr>
          <a:lstStyle/>
          <a:p>
            <a:pPr marL="0" indent="0">
              <a:buNone/>
            </a:pPr>
            <a:r>
              <a:rPr lang="en-US" sz="1800" b="1" i="0" u="none" strike="noStrike" baseline="0" dirty="0">
                <a:solidFill>
                  <a:srgbClr val="FF0000"/>
                </a:solidFill>
                <a:latin typeface="Verdana" panose="020B0604030504040204" pitchFamily="34" charset="0"/>
              </a:rPr>
              <a:t>INDIRECT METHODS</a:t>
            </a:r>
            <a:endParaRPr lang="en-US" sz="1800" b="0" i="0" u="none" strike="noStrike" baseline="0" dirty="0">
              <a:solidFill>
                <a:srgbClr val="FF0000"/>
              </a:solidFill>
              <a:latin typeface="Verdana" panose="020B0604030504040204" pitchFamily="34" charset="0"/>
            </a:endParaRP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Indirect methods can only identify bearing currents in electric machines when the race surfaces are already damaged due to bearing currents.</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The moving elements on the damaged surfaces generate vibration and noise, which is when these currents become detectable through indirect methods.</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Additionally, detecting bearing currents in the early stages of damage using indirect methods requires significant expertise and training.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There are various types of damage that can occur in rolling bearings, and the vibration spectra of damaged bearings can be relatively similar in the early stages of damage.</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Even with experienced specialists who can identify the vibration caused by bearing current damage in the early stages and immediately minimize the currents, the damaged bearings still need to be replaced prematurely.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This is because iron particles have entered the lubricant, the lubricating properties of the lubricant have deteriorated, and the race surfaces of the bearings have been damaged.</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If the presence of bearing currents is detected using a </a:t>
            </a:r>
            <a:r>
              <a:rPr lang="en-US" sz="2200" b="0" i="0" u="none" strike="noStrike" baseline="0" dirty="0">
                <a:solidFill>
                  <a:srgbClr val="FF0000"/>
                </a:solidFill>
                <a:latin typeface="Times New Roman" panose="02020603050405020304" pitchFamily="18" charset="0"/>
                <a:cs typeface="Times New Roman" panose="02020603050405020304" pitchFamily="18" charset="0"/>
              </a:rPr>
              <a:t>stethoscope</a:t>
            </a:r>
            <a:r>
              <a:rPr lang="en-US" sz="2200" b="0" i="0" u="none" strike="noStrike" baseline="0" dirty="0">
                <a:solidFill>
                  <a:srgbClr val="4D4D4D"/>
                </a:solidFill>
                <a:latin typeface="Times New Roman" panose="02020603050405020304" pitchFamily="18" charset="0"/>
                <a:cs typeface="Times New Roman" panose="02020603050405020304" pitchFamily="18" charset="0"/>
              </a:rPr>
              <a:t> or the human ear, the condition of the rolling bearings is usually already critical. </a:t>
            </a:r>
          </a:p>
          <a:p>
            <a:pPr algn="just">
              <a:buFont typeface="Wingdings" panose="05000000000000000000" pitchFamily="2" charset="2"/>
              <a:buChar char="Ø"/>
            </a:pPr>
            <a:r>
              <a:rPr lang="en-US" sz="2200" b="0" i="0" u="none" strike="noStrike" baseline="0" dirty="0">
                <a:solidFill>
                  <a:srgbClr val="4D4D4D"/>
                </a:solidFill>
                <a:latin typeface="Times New Roman" panose="02020603050405020304" pitchFamily="18" charset="0"/>
                <a:cs typeface="Times New Roman" panose="02020603050405020304" pitchFamily="18" charset="0"/>
              </a:rPr>
              <a:t>In such cases, the bearings should be replaced as soon as possible.</a:t>
            </a:r>
          </a:p>
          <a:p>
            <a:pPr marL="0" indent="0">
              <a:buNone/>
            </a:pPr>
            <a:endParaRPr lang="en-NP" dirty="0"/>
          </a:p>
        </p:txBody>
      </p:sp>
      <p:sp>
        <p:nvSpPr>
          <p:cNvPr id="3" name="Title 2">
            <a:extLst>
              <a:ext uri="{FF2B5EF4-FFF2-40B4-BE49-F238E27FC236}">
                <a16:creationId xmlns:a16="http://schemas.microsoft.com/office/drawing/2014/main" id="{C1495D82-53AD-5243-BE80-C56DB0292DAA}"/>
              </a:ext>
            </a:extLst>
          </p:cNvPr>
          <p:cNvSpPr>
            <a:spLocks noGrp="1"/>
          </p:cNvSpPr>
          <p:nvPr>
            <p:ph type="title"/>
          </p:nvPr>
        </p:nvSpPr>
        <p:spPr>
          <a:xfrm>
            <a:off x="1905000" y="228600"/>
            <a:ext cx="7630834" cy="996680"/>
          </a:xfrm>
        </p:spPr>
        <p:txBody>
          <a:bodyPr/>
          <a:lstStyle/>
          <a:p>
            <a:r>
              <a:rPr lang="en-US" sz="1800" dirty="0">
                <a:effectLst/>
                <a:latin typeface="Times New Roman" panose="02020603050405020304" pitchFamily="18" charset="0"/>
                <a:ea typeface="Times New Roman" panose="02020603050405020304" pitchFamily="18" charset="0"/>
              </a:rPr>
              <a:t>Develop the practice of thinking positively because our minds are typically more predisposed to thinking negatively.</a:t>
            </a:r>
            <a:endParaRPr lang="en-NP"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16847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9060</TotalTime>
  <Words>3816</Words>
  <Application>Microsoft Office PowerPoint</Application>
  <PresentationFormat>Widescreen</PresentationFormat>
  <Paragraphs>298</Paragraphs>
  <Slides>34</Slides>
  <Notes>33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2" baseType="lpstr">
      <vt:lpstr>Arial</vt:lpstr>
      <vt:lpstr>Calibri</vt:lpstr>
      <vt:lpstr>Cambria Math</vt:lpstr>
      <vt:lpstr>Times New Roman</vt:lpstr>
      <vt:lpstr>Verdana</vt:lpstr>
      <vt:lpstr>Wingdings</vt:lpstr>
      <vt:lpstr>Office Theme</vt:lpstr>
      <vt:lpstr>Microsoft Word Document</vt:lpstr>
      <vt:lpstr>Unit 4:  Faults in Rotating Machines and Diagnosis (16 L + 6 P hours)  </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Develop the practice of thinking positively because our minds are typically more predisposed to thinking negatively.</vt:lpstr>
      <vt:lpstr>As learners, we must put more of an emphasis on LISTENING than on working alone!</vt:lpstr>
      <vt:lpstr>As learners, we must put more of an emphasis on LISTENING than on working alone!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Enhancement in Electrical Equipment Condition Monitoring and Fault Diagnostics</dc:title>
  <dc:creator>Dell</dc:creator>
  <cp:lastModifiedBy>Aita Bahadur Subba</cp:lastModifiedBy>
  <cp:revision>88</cp:revision>
  <dcterms:created xsi:type="dcterms:W3CDTF">2006-08-16T00:00:00Z</dcterms:created>
  <dcterms:modified xsi:type="dcterms:W3CDTF">2024-07-10T13:25:12Z</dcterms:modified>
</cp:coreProperties>
</file>